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y="5143500" cx="9144000"/>
  <p:notesSz cx="6858000" cy="9144000"/>
  <p:embeddedFontLst>
    <p:embeddedFont>
      <p:font typeface="Lexend ExtraBold"/>
      <p:bold r:id="rId52"/>
    </p:embeddedFont>
    <p:embeddedFont>
      <p:font typeface="Lexend Light"/>
      <p:regular r:id="rId53"/>
      <p:bold r:id="rId54"/>
    </p:embeddedFont>
    <p:embeddedFont>
      <p:font typeface="Poppins"/>
      <p:regular r:id="rId55"/>
      <p:bold r:id="rId56"/>
      <p:italic r:id="rId57"/>
      <p:boldItalic r:id="rId58"/>
    </p:embeddedFont>
    <p:embeddedFont>
      <p:font typeface="Lexend Medium"/>
      <p:regular r:id="rId59"/>
      <p:bold r:id="rId60"/>
    </p:embeddedFont>
    <p:embeddedFont>
      <p:font typeface="Lexend"/>
      <p:regular r:id="rId61"/>
      <p:bold r:id="rId62"/>
    </p:embeddedFont>
    <p:embeddedFont>
      <p:font typeface="Poppins ExtraBold"/>
      <p:bold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97">
          <p15:clr>
            <a:srgbClr val="747775"/>
          </p15:clr>
        </p15:guide>
        <p15:guide id="2" orient="horz" pos="808">
          <p15:clr>
            <a:srgbClr val="747775"/>
          </p15:clr>
        </p15:guide>
        <p15:guide id="3" pos="342">
          <p15:clr>
            <a:srgbClr val="747775"/>
          </p15:clr>
        </p15:guide>
        <p15:guide id="4" orient="horz" pos="1304">
          <p15:clr>
            <a:srgbClr val="747775"/>
          </p15:clr>
        </p15:guide>
      </p15:sldGuideLst>
    </p:ext>
    <p:ext uri="GoogleSlidesCustomDataVersion2">
      <go:slidesCustomData xmlns:go="http://customooxmlschemas.google.com/" r:id="rId65" roundtripDataSignature="AMtx7mhdMVaQSrnGSBMY8h9fLKUy23S4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6A9AD7-3051-4E05-B930-CB14020C31E9}">
  <a:tblStyle styleId="{B06A9AD7-3051-4E05-B930-CB14020C31E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97"/>
        <p:guide pos="808" orient="horz"/>
        <p:guide pos="342"/>
        <p:guide pos="130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exend-bold.fntdata"/><Relationship Id="rId61" Type="http://schemas.openxmlformats.org/officeDocument/2006/relationships/font" Target="fonts/Lexend-regular.fntdata"/><Relationship Id="rId20" Type="http://schemas.openxmlformats.org/officeDocument/2006/relationships/slide" Target="slides/slide14.xml"/><Relationship Id="rId64" Type="http://schemas.openxmlformats.org/officeDocument/2006/relationships/font" Target="fonts/PoppinsExtraBold-boldItalic.fntdata"/><Relationship Id="rId63" Type="http://schemas.openxmlformats.org/officeDocument/2006/relationships/font" Target="fonts/PoppinsExtraBold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65" Type="http://customschemas.google.com/relationships/presentationmetadata" Target="meta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LexendMedium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LexendLight-regular.fntdata"/><Relationship Id="rId52" Type="http://schemas.openxmlformats.org/officeDocument/2006/relationships/font" Target="fonts/LexendExtraBold-bold.fntdata"/><Relationship Id="rId11" Type="http://schemas.openxmlformats.org/officeDocument/2006/relationships/slide" Target="slides/slide5.xml"/><Relationship Id="rId55" Type="http://schemas.openxmlformats.org/officeDocument/2006/relationships/font" Target="fonts/Poppins-regular.fntdata"/><Relationship Id="rId10" Type="http://schemas.openxmlformats.org/officeDocument/2006/relationships/slide" Target="slides/slide4.xml"/><Relationship Id="rId54" Type="http://schemas.openxmlformats.org/officeDocument/2006/relationships/font" Target="fonts/LexendLight-bold.fntdata"/><Relationship Id="rId13" Type="http://schemas.openxmlformats.org/officeDocument/2006/relationships/slide" Target="slides/slide7.xml"/><Relationship Id="rId57" Type="http://schemas.openxmlformats.org/officeDocument/2006/relationships/font" Target="fonts/Poppins-italic.fntdata"/><Relationship Id="rId12" Type="http://schemas.openxmlformats.org/officeDocument/2006/relationships/slide" Target="slides/slide6.xml"/><Relationship Id="rId56" Type="http://schemas.openxmlformats.org/officeDocument/2006/relationships/font" Target="fonts/Poppins-bold.fntdata"/><Relationship Id="rId15" Type="http://schemas.openxmlformats.org/officeDocument/2006/relationships/slide" Target="slides/slide9.xml"/><Relationship Id="rId59" Type="http://schemas.openxmlformats.org/officeDocument/2006/relationships/font" Target="fonts/LexendMedium-regular.fntdata"/><Relationship Id="rId14" Type="http://schemas.openxmlformats.org/officeDocument/2006/relationships/slide" Target="slides/slide8.xml"/><Relationship Id="rId58" Type="http://schemas.openxmlformats.org/officeDocument/2006/relationships/font" Target="fonts/Poppins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c3a9edba2_0_7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6c3a9edba2_0_7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vice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vice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c3a9edba2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6c3a9edba2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c3a9edba2_0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36c3a9edba2_0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c3a9edba2_0_8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6c3a9edba2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c3a9edba2_0_7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36c3a9edba2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c3a9edba2_0_8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6c3a9edba2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c3a9edba2_0_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6c3a9edba2_0_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c3a9edba2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6c3a9edba2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c3a9edba2_0_9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6c3a9edba2_0_9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6c3a9edba2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36c3a9edba2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c3a9edba2_0_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g36c3a9edba2_0_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c3a9edba2_0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g36c3a9edba2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c3a9edba2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6c3a9edba2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6c3a9edba2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36c3a9edba2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6c3a9edba2_0_1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36c3a9edba2_0_1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6c875aa000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36c875aa000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6c875aa000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6c875aa00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6c3a9edba2_0_10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36c3a9edba2_0_1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c3a9edba2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36c3a9edba2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6c875aa00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g36c875aa00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6c3a9edba2_0_1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g36c3a9edba2_0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6c3a9edba2_0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g36c3a9edba2_0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6c3a9edba2_0_1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g36c3a9edba2_0_1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6c3a9edba2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36c3a9edba2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6c875aa00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6c875aa00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6c3a9edba2_0_1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g36c3a9edba2_0_1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6c3a9edba2_0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g36c3a9edba2_0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6c3a9edba2_0_1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9" name="Google Shape;639;g36c3a9edba2_0_1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6c3a9edba2_0_1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g36c3a9edba2_0_1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vice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6c3a9edba2_0_14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0" name="Google Shape;690;g36c3a9edba2_0_1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6c3a9edba2_0_14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" name="Google Shape;702;g36c3a9edba2_0_1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6c875aa00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g36c875aa00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6c3a9edba2_0_1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7" name="Google Shape;737;g36c3a9edba2_0_1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6c3a9edba2_0_1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3" name="Google Shape;763;g36c3a9edba2_0_1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6c3a9edba2_0_16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g36c3a9edba2_0_1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c3a9edba2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6c3a9edba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vice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c3a9edba2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6c3a9edba2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c3a9edba2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6c3a9edba2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c3a9edba2_0_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6c3a9edba2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hyperlink" Target="http://www.vriic.usach.cl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1602000" y="1836175"/>
            <a:ext cx="65169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Taller de Formulación de Proyectos Estratégicos de I+D+i de </a:t>
            </a:r>
            <a:r>
              <a:rPr b="1" lang="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Frontera </a:t>
            </a:r>
            <a:endParaRPr i="0" sz="1800" u="none" cap="none" strike="noStrike">
              <a:solidFill>
                <a:srgbClr val="1F29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1601996" y="4182738"/>
            <a:ext cx="59286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rPr>
              <a:t>Julio</a:t>
            </a:r>
            <a:r>
              <a:rPr b="0" i="0" lang="es" sz="1600" u="none" cap="none" strike="noStrike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rPr>
              <a:t>, 2025</a:t>
            </a:r>
            <a:endParaRPr b="0" i="0" sz="1600" u="none" cap="none" strike="noStrike">
              <a:solidFill>
                <a:schemeClr val="lt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730" y="280346"/>
            <a:ext cx="1672877" cy="64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4">
            <a:alphaModFix/>
          </a:blip>
          <a:srcRect b="1652" l="0" r="2930" t="0"/>
          <a:stretch/>
        </p:blipFill>
        <p:spPr>
          <a:xfrm>
            <a:off x="7513979" y="3523785"/>
            <a:ext cx="1630021" cy="162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1652" l="0" r="2930" t="0"/>
          <a:stretch/>
        </p:blipFill>
        <p:spPr>
          <a:xfrm rot="5400000">
            <a:off x="-8476" y="3526717"/>
            <a:ext cx="1630021" cy="162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 title="VRIIC-4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675" y="245780"/>
            <a:ext cx="3021999" cy="7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1097275" y="3077250"/>
            <a:ext cx="614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8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c3a9edba2_0_758"/>
          <p:cNvSpPr txBox="1"/>
          <p:nvPr/>
        </p:nvSpPr>
        <p:spPr>
          <a:xfrm>
            <a:off x="433075" y="1071975"/>
            <a:ext cx="80442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8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 </a:t>
            </a:r>
            <a:r>
              <a:rPr b="1" lang="es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General de la </a:t>
            </a:r>
            <a:r>
              <a:rPr b="1" lang="es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Convocatoria</a:t>
            </a:r>
            <a:r>
              <a:rPr b="1" lang="es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i="0" sz="1800" u="sng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6c3a9edba2_0_758"/>
          <p:cNvSpPr txBox="1"/>
          <p:nvPr/>
        </p:nvSpPr>
        <p:spPr>
          <a:xfrm>
            <a:off x="3031957" y="1855738"/>
            <a:ext cx="569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68" name="Google Shape;168;g36c3a9edba2_0_758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9" name="Google Shape;169;g36c3a9edba2_0_7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6c3a9edba2_0_758" title="VRIIC-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36c3a9edba2_0_758"/>
          <p:cNvSpPr txBox="1"/>
          <p:nvPr/>
        </p:nvSpPr>
        <p:spPr>
          <a:xfrm>
            <a:off x="260500" y="2163552"/>
            <a:ext cx="69360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6c3a9edba2_0_758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g36c3a9edba2_0_758"/>
          <p:cNvSpPr txBox="1"/>
          <p:nvPr/>
        </p:nvSpPr>
        <p:spPr>
          <a:xfrm>
            <a:off x="433075" y="1610525"/>
            <a:ext cx="80442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Desarrollar y fortalecer las capacidades de I+D+i de la Universidad de Santiago de Chile, mediante el fomento y la ejecución de </a:t>
            </a:r>
            <a:r>
              <a:rPr b="1"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Proyectos Estratégicos de I+D+i de Frontera</a:t>
            </a: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que logren dar respuestas a misiones complejas con enfoque estratégico nacional, inter y transdisciplinario, en temas pertinentes a los desafíos país y contribuyan al mejoramiento de la calidad de vida de las personas en el territorio nacional desde una perspectiva integral de desarrollo económico y sociocultural. 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8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/>
          <p:nvPr/>
        </p:nvSpPr>
        <p:spPr>
          <a:xfrm>
            <a:off x="1179683" y="1667142"/>
            <a:ext cx="25320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28550" y="1358325"/>
            <a:ext cx="4012500" cy="2760900"/>
          </a:xfrm>
          <a:prstGeom prst="rect">
            <a:avLst/>
          </a:prstGeom>
          <a:noFill/>
          <a:ln cap="flat" cmpd="sng" w="12700">
            <a:solidFill>
              <a:srgbClr val="1F299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180000" spcFirstLastPara="1" rIns="180000" wrap="square" tIns="108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lang="es" sz="20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Resultados Esperados</a:t>
            </a:r>
            <a:endParaRPr sz="24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Calibri"/>
              <a:buChar char="•"/>
            </a:pPr>
            <a:r>
              <a:rPr lang="es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Desarrollo de proyectos estratégicos de I+D+i promoviendo soluciones innovadoras y disruptivas</a:t>
            </a:r>
            <a:endParaRPr sz="1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Poppins"/>
              <a:buChar char="•"/>
            </a:pPr>
            <a:r>
              <a:rPr lang="es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Fortalecimiento de capacidades de I+D+i de frontera</a:t>
            </a:r>
            <a:endParaRPr sz="2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Calibri"/>
              <a:buChar char="•"/>
            </a:pPr>
            <a:r>
              <a:rPr lang="es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Inversión en infraestructura y equipamiento</a:t>
            </a:r>
            <a:endParaRPr sz="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1179683" y="2741890"/>
            <a:ext cx="14859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902850" y="1358475"/>
            <a:ext cx="4012500" cy="2760900"/>
          </a:xfrm>
          <a:prstGeom prst="rect">
            <a:avLst/>
          </a:prstGeom>
          <a:noFill/>
          <a:ln cap="flat" cmpd="sng" w="12700">
            <a:solidFill>
              <a:srgbClr val="1F299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</a:pPr>
            <a:r>
              <a:rPr b="1" lang="es" sz="20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Impactos Esperados</a:t>
            </a:r>
            <a:endParaRPr sz="20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•"/>
            </a:pP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Posicionamiento internacional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•"/>
            </a:pP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Competitividad nacional 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•"/>
            </a:pP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Respuesta a desafíos país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alibri"/>
              <a:buChar char="•"/>
            </a:pP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Fortalecimiento de la colaboración internacional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 txBox="1"/>
          <p:nvPr/>
        </p:nvSpPr>
        <p:spPr>
          <a:xfrm>
            <a:off x="87076" y="753925"/>
            <a:ext cx="4717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Resultados y Impactos</a:t>
            </a:r>
            <a:endParaRPr b="1" i="0" sz="2100" u="none" cap="none" strike="noStrike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i="0" sz="2100" u="none" cap="none" strike="noStrike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3" name="Google Shape;183;p5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517" y="158329"/>
            <a:ext cx="1149884" cy="44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 title="VRIIC-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c3a9edba2_0_770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6c3a9edba2_0_770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g36c3a9edba2_0_770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4" name="Google Shape;194;g36c3a9edba2_0_770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g36c3a9edba2_0_770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6" name="Google Shape;196;g36c3a9edba2_0_7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6c3a9edba2_0_770"/>
          <p:cNvSpPr txBox="1"/>
          <p:nvPr/>
        </p:nvSpPr>
        <p:spPr>
          <a:xfrm>
            <a:off x="0" y="709250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Alcances: desafíos marco país y dimensiones de I+D+i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4 Desafíos marco país</a:t>
            </a:r>
            <a:endParaRPr b="1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6c3a9edba2_0_770"/>
          <p:cNvSpPr txBox="1"/>
          <p:nvPr/>
        </p:nvSpPr>
        <p:spPr>
          <a:xfrm>
            <a:off x="171700" y="1752100"/>
            <a:ext cx="77766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AutoNum type="arabicPeriod"/>
            </a:pP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Convivencia social y democracia</a:t>
            </a:r>
            <a:b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Conformar una base de comprensión y generación de nuevas oportunidades para generar desarrollo y bienestar social.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AutoNum type="arabicPeriod"/>
            </a:pP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Naturaleza y sociedad en Chile</a:t>
            </a:r>
            <a:b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Generar conocimiento y comprensión sobre la diversidad de los sistemas socioecológicos de Chile para avanzar a un desarrollo sostenible. 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AutoNum type="arabicPeriod"/>
            </a:pP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Transición sostenible de los sistemas que sostienen el bienestar</a:t>
            </a:r>
            <a:b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Generar capacidades de I+D para comprender y generar transiciones sostenibles en los sistemas sociotécnicos para un bienestar integral.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AutoNum type="arabicPeriod"/>
            </a:pP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Singularidades de Chile</a:t>
            </a:r>
            <a:b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Generar capacidades de I+D para comprender, poner en valor y proteger las condiciones naturales y culturales únicas de Chile que permitan avanzar hacia un desarrollo que integre las dimensiones no sólo económicas (aumento de la productividad y competitividad) sino también dimensiones sociales y ambientales.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c3a9edba2_0_797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6c3a9edba2_0_797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5" name="Google Shape;205;g36c3a9edba2_0_797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6" name="Google Shape;206;g36c3a9edba2_0_797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g36c3a9edba2_0_797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8" name="Google Shape;208;g36c3a9edba2_0_7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36c3a9edba2_0_797"/>
          <p:cNvSpPr txBox="1"/>
          <p:nvPr/>
        </p:nvSpPr>
        <p:spPr>
          <a:xfrm>
            <a:off x="0" y="769375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Áreas estratégicas de I+D+i de frontera – USACH</a:t>
            </a: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6c3a9edba2_0_797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Proyectos Estratégicos deben enmarcarse en </a:t>
            </a: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una o más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las siguientes áreas prioritarias de desarrollo institucional: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Agropecuaria, acuicultura y alimentación saludable y sostenible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Industria y minería avanzada y sostenible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Tecnologías de la información, digitalización e inteligencia artificial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Energía y medioambiente sostenible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Salud, biomedicina y bienestar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Humanidades, artes y ciencias sociales</a:t>
            </a:r>
            <a:b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Estas áreas fueron definidas en base a la trayectoria investigativa de la USACH, su productividad en los últimos años y su potencial para contribuir a los desafíos país.</a:t>
            </a:r>
            <a:endParaRPr i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6c3a9edba2_0_824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6c3a9edba2_0_824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g36c3a9edba2_0_824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g36c3a9edba2_0_824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g36c3a9edba2_0_824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0" name="Google Shape;220;g36c3a9edba2_0_8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6c3a9edba2_0_824"/>
          <p:cNvSpPr txBox="1"/>
          <p:nvPr/>
        </p:nvSpPr>
        <p:spPr>
          <a:xfrm>
            <a:off x="32325" y="817275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900">
                <a:solidFill>
                  <a:srgbClr val="002060"/>
                </a:solidFill>
                <a:highlight>
                  <a:srgbClr val="A1AAF6"/>
                </a:highlight>
                <a:latin typeface="Poppins"/>
                <a:ea typeface="Poppins"/>
                <a:cs typeface="Poppins"/>
                <a:sym typeface="Poppins"/>
              </a:rPr>
              <a:t>Aplicación de la Inteligencia Artificial (IA) en la I+D+i</a:t>
            </a:r>
            <a:endParaRPr b="1" sz="2700">
              <a:solidFill>
                <a:srgbClr val="002060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6c3a9edba2_0_824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Proyectos Estratégicos de I+D+i de Frontera, deberán incorporar </a:t>
            </a:r>
            <a:r>
              <a:rPr b="1"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 uso y/o la aplicación de la inteligencia artificial (IA) en la I+D+i científico tecnológica </a:t>
            </a: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propuesta, para potenciar su desempeño e impactos.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c3a9edba2_0_784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6c3a9edba2_0_784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g36c3a9edba2_0_784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0" name="Google Shape;230;g36c3a9edba2_0_784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g36c3a9edba2_0_784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2" name="Google Shape;232;g36c3a9edba2_0_7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36c3a9edba2_0_784"/>
          <p:cNvSpPr txBox="1"/>
          <p:nvPr/>
        </p:nvSpPr>
        <p:spPr>
          <a:xfrm>
            <a:off x="65525" y="769375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Alcances: desafíos marco país y dimensiones de I+D+i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36c3a9edba2_0_784"/>
          <p:cNvSpPr txBox="1"/>
          <p:nvPr/>
        </p:nvSpPr>
        <p:spPr>
          <a:xfrm>
            <a:off x="126100" y="1294175"/>
            <a:ext cx="90180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7 Dimensiones de capacidades de I+D+i a fortalecer</a:t>
            </a:r>
            <a:endParaRPr b="1" sz="15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Dimensión central (eje estructurador del proyecto):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-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Líneas de investigación vigentes y capital humano avanzado asociado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Dimen</a:t>
            </a: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iones transversales (a abordar de forma articulada y según pertinencia):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Modelo de gestión, costos asociados, datos, gobernanza y normati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vas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Infraestructura 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 equipamiento (laboratorios, terrenos, etc.)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Programas de postgrado y claustros académicos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Colaboración internacional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Mecanismos de innovación, emprendimiento y transferencia de conocimiento y/o tecnología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Calibri"/>
              <a:buChar char="-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Vinculación, difusión y redes asociadas a productos o actividades de I+D+i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c3a9edba2_0_838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6c3a9edba2_0_838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1" name="Google Shape;241;g36c3a9edba2_0_838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2" name="Google Shape;242;g36c3a9edba2_0_838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g36c3a9edba2_0_838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4" name="Google Shape;244;g36c3a9edba2_0_8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36c3a9edba2_0_838"/>
          <p:cNvSpPr txBox="1"/>
          <p:nvPr/>
        </p:nvSpPr>
        <p:spPr>
          <a:xfrm>
            <a:off x="38950" y="789275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Consideraciones y condiciones de participación</a:t>
            </a:r>
            <a:endParaRPr b="1" sz="37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6c3a9edba2_0_838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lang="es" sz="15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ada Proyecto Estratégico de I+D+i de Frontera deberá cumplir con los siguientes requisitos mínimo</a:t>
            </a: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s: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Fortalecer la inter y transdisciplina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forma explícita.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Contar con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un(a) único(a) Director(a)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un(a) único(a) Director(a) Alterno(a)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Incluir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 menos 3 Investigadores/as Principales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que conduzcan actividades de I+D+i.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El/la Director(a) y los/as Investigadores/as Principales deben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pertenecer a Facultades, Centros o Institutos de I+D de la USACH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propuesta debe contar con el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patrocinio formal de al menos 3 unidades académicas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(Facultades, Centros o Institutos).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6c3a9edba2_0_852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6c3a9edba2_0_852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g36c3a9edba2_0_852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4" name="Google Shape;254;g36c3a9edba2_0_852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g36c3a9edba2_0_852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6" name="Google Shape;256;g36c3a9edba2_0_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c3a9edba2_0_852"/>
          <p:cNvSpPr txBox="1"/>
          <p:nvPr/>
        </p:nvSpPr>
        <p:spPr>
          <a:xfrm>
            <a:off x="171700" y="769375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Participantes del Proyecto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6c3a9edba2_0_852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9" name="Google Shape;259;g36c3a9edba2_0_852"/>
          <p:cNvSpPr txBox="1"/>
          <p:nvPr/>
        </p:nvSpPr>
        <p:spPr>
          <a:xfrm>
            <a:off x="228550" y="1330350"/>
            <a:ext cx="7678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Grupo de investigadores/as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Académicos/as de la USACH con trayectoria en I+D+i, responsables del desarrollo del proyecto.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Entidades patrocinantes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(obligatorias)</a:t>
            </a:r>
            <a:br>
              <a:rPr i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Facultades, Centros o Institutos de I+D de la USACH a los que pertenecen los/as investigadores/as. Aportan respaldo institucional e infraestructura.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Entidades asociadas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(opcionales)</a:t>
            </a:r>
            <a:br>
              <a:rPr i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Instituciones externas (públicas o privadas) que colaboran y aportan recursos al proyecto.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Entidades interesadas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(opcionales)</a:t>
            </a:r>
            <a:br>
              <a:rPr i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Organizaciones que no aportan recursos, pero tienen interés en los resultados.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c3a9edba2_0_884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6c3a9edba2_0_884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g36c3a9edba2_0_884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7" name="Google Shape;267;g36c3a9edba2_0_884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g36c3a9edba2_0_884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9" name="Google Shape;269;g36c3a9edba2_0_8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6c3a9edba2_0_884"/>
          <p:cNvSpPr txBox="1"/>
          <p:nvPr/>
        </p:nvSpPr>
        <p:spPr>
          <a:xfrm>
            <a:off x="-55150" y="769375"/>
            <a:ext cx="8298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Grupo de investigadores/as postulantes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36c3a9edba2_0_884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g36c3a9edba2_0_884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3" name="Google Shape;273;g36c3a9edba2_0_884"/>
          <p:cNvSpPr txBox="1"/>
          <p:nvPr/>
        </p:nvSpPr>
        <p:spPr>
          <a:xfrm>
            <a:off x="106200" y="1330350"/>
            <a:ext cx="8686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Proyectos Estratégicos deberán ser presentados por 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grupos de investigadores/as de la USACH</a:t>
            </a: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cuyas actividades de investigación y desarrollo científico-tecnológico sean claramente reconocidas por su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excelencia e impacto nacional e internacional</a:t>
            </a: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que deseen avanzar en el 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desarrollo de ciencia y tecnología en la frontera del conocimiento </a:t>
            </a: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 que puedan acreditar que han realizado actividades en línea con los objetivos de esta convocatoria durante al menos los últimos tres años. </a:t>
            </a:r>
            <a:endParaRPr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Calibri"/>
              <a:buChar char="●"/>
            </a:pP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Para postular, los grupos de investigadores deberán ser patrocinados por cada una de las Facultades, Centros o Institutos de I+D de la Universidad de Santiago de Chile a los que pertenecen. 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c3a9edba2_0_906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36c3a9edba2_0_906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0" name="Google Shape;280;g36c3a9edba2_0_906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1" name="Google Shape;281;g36c3a9edba2_0_906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g36c3a9edba2_0_906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3" name="Google Shape;283;g36c3a9edba2_0_9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6c3a9edba2_0_906"/>
          <p:cNvSpPr txBox="1"/>
          <p:nvPr/>
        </p:nvSpPr>
        <p:spPr>
          <a:xfrm>
            <a:off x="-55150" y="769375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Equipo de trabajo del Proyecto Estratégico</a:t>
            </a:r>
            <a:endParaRPr b="1" sz="32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36c3a9edba2_0_906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g36c3a9edba2_0_906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7" name="Google Shape;287;g36c3a9edba2_0_906"/>
          <p:cNvSpPr txBox="1"/>
          <p:nvPr/>
        </p:nvSpPr>
        <p:spPr>
          <a:xfrm>
            <a:off x="53100" y="1247725"/>
            <a:ext cx="8739900" cy="4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5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Los proyectos podrán conformarse con los siguientes perfiles:</a:t>
            </a:r>
            <a:endParaRPr b="1" sz="15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Investigador/a Principal: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Participa activamente en el desarrollo del proyecto.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Director/a del Proyecto: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Lidera la gestión y dirección científica.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Director/a Alterno/a: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Apoya la gestión y reemplaza al/a la Director/a en su ausencia.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(Ambos deben ser Investigadores/as Principales)</a:t>
            </a:r>
            <a:b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Investigadores/as Jóvenes: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doctorado obtenido en los últimos 10 años.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Investigadores/as Postdoctorales: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doctorado obtenido en los últimos 3 años.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Personal técnico y/o profesional: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Apoya en labores científicas, tecnológicas y de gestión.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Estudiantes de postgrado: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Magíster y doctorado vinculados al proyecto.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582350" y="1888750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b="1" lang="es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 Fondo I+D+i Universitario Frontera (FIUF)</a:t>
            </a:r>
            <a:endParaRPr b="1"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b="1" lang="es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Bases de la Convocatoria Interna a Proyectos Estratégicos de I+D+i de Frontera</a:t>
            </a:r>
            <a:endParaRPr b="1"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Calibri"/>
              <a:buAutoNum type="arabicPeriod"/>
            </a:pPr>
            <a:r>
              <a:rPr b="1" lang="es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Formulación de propuestas</a:t>
            </a:r>
            <a:endParaRPr b="1"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2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" name="Google Shape;68;p2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2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0" name="Google Shape;7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4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"/>
          <p:cNvSpPr txBox="1"/>
          <p:nvPr/>
        </p:nvSpPr>
        <p:spPr>
          <a:xfrm>
            <a:off x="171699" y="769373"/>
            <a:ext cx="2079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ÍNDICE</a:t>
            </a:r>
            <a:endParaRPr i="0" sz="1800" u="none" cap="none" strike="noStrike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c3a9edba2_0_922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36c3a9edba2_0_922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g36c3a9edba2_0_922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5" name="Google Shape;295;g36c3a9edba2_0_922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g36c3a9edba2_0_922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7" name="Google Shape;297;g36c3a9edba2_0_9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36c3a9edba2_0_922"/>
          <p:cNvSpPr txBox="1"/>
          <p:nvPr/>
        </p:nvSpPr>
        <p:spPr>
          <a:xfrm>
            <a:off x="-55150" y="769375"/>
            <a:ext cx="8298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Duración y etapas del Proyecto Estratégico</a:t>
            </a:r>
            <a:endParaRPr b="1" sz="32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6c3a9edba2_0_922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0" name="Google Shape;300;g36c3a9edba2_0_922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01" name="Google Shape;301;g36c3a9edba2_0_922"/>
          <p:cNvSpPr txBox="1"/>
          <p:nvPr/>
        </p:nvSpPr>
        <p:spPr>
          <a:xfrm>
            <a:off x="53100" y="1247725"/>
            <a:ext cx="87399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Duración total:</a:t>
            </a:r>
            <a:r>
              <a:rPr lang="es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10 (diez) años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g36c3a9edba2_0_922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2 Etapas consecutivas: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AutoNum type="arabicPeriod"/>
            </a:pP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Etapa 1 – Desarrollo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Años 1 al 5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Foco en la instalación, ejecución inicial y validación de resultados.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Etapa 2 – Consolidación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s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Años 6 al 10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Sujeta a evaluación al término de la Etapa 1. Continúa </a:t>
            </a:r>
            <a:r>
              <a:rPr i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i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 demuestra desempeño, impacto y viabilidad.</a:t>
            </a:r>
            <a:br>
              <a:rPr lang="es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c3a9edba2_0_940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6c3a9edba2_0_940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g36c3a9edba2_0_940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0" name="Google Shape;310;g36c3a9edba2_0_940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g36c3a9edba2_0_940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12" name="Google Shape;312;g36c3a9edba2_0_9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36c3a9edba2_0_940"/>
          <p:cNvSpPr txBox="1"/>
          <p:nvPr/>
        </p:nvSpPr>
        <p:spPr>
          <a:xfrm>
            <a:off x="0" y="785288"/>
            <a:ext cx="8229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" sz="2100">
                <a:solidFill>
                  <a:srgbClr val="1F299B"/>
                </a:solidFill>
                <a:highlight>
                  <a:srgbClr val="A1AAF6"/>
                </a:highlight>
                <a:latin typeface="Poppins"/>
                <a:ea typeface="Poppins"/>
                <a:cs typeface="Poppins"/>
                <a:sym typeface="Poppins"/>
              </a:rPr>
              <a:t>Financiamiento</a:t>
            </a:r>
            <a:endParaRPr b="1" sz="5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6c3a9edba2_0_940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5" name="Google Shape;315;g36c3a9edba2_0_940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6" name="Google Shape;316;g36c3a9edba2_0_940"/>
          <p:cNvSpPr txBox="1"/>
          <p:nvPr/>
        </p:nvSpPr>
        <p:spPr>
          <a:xfrm>
            <a:off x="-1745475" y="12012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7" name="Google Shape;317;g36c3a9edba2_0_940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18" name="Google Shape;318;g36c3a9edba2_0_940"/>
          <p:cNvSpPr txBox="1"/>
          <p:nvPr/>
        </p:nvSpPr>
        <p:spPr>
          <a:xfrm>
            <a:off x="46450" y="1201250"/>
            <a:ext cx="8289300" cy="32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Financiamiento máximo del FIUF-USACH: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Hasta $400 millones por año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Hasta $4.000 millones por proyecto en total</a:t>
            </a:r>
            <a:b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2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Presupuesto mínimo anual del proyecto: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$1.000 millones por año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FIUF cubre hasta $400 millones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	- Cofinanciamiento requerido: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$600 millones o más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(puede ser pecuniario o valorizado)</a:t>
            </a:r>
            <a:endParaRPr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s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 financiamiento está sujeto a la aprobación y asignación de recursos por parte del MinCiencia</a:t>
            </a:r>
            <a:br>
              <a:rPr b="1" i="1" lang="es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c3a9edba2_0_978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6c3a9edba2_0_978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g36c3a9edba2_0_978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6" name="Google Shape;326;g36c3a9edba2_0_978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g36c3a9edba2_0_978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8" name="Google Shape;328;g36c3a9edba2_0_9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36c3a9edba2_0_978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Ítems financiables con cargo al FIUF-USACH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36c3a9edba2_0_978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g36c3a9edba2_0_978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2" name="Google Shape;332;g36c3a9edba2_0_978"/>
          <p:cNvSpPr txBox="1"/>
          <p:nvPr/>
        </p:nvSpPr>
        <p:spPr>
          <a:xfrm>
            <a:off x="-1745475" y="12012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3" name="Google Shape;333;g36c3a9edba2_0_978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4" name="Google Shape;334;g36c3a9edba2_0_978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5" name="Google Shape;335;g36c3a9edba2_0_978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6" name="Google Shape;336;g36c3a9edba2_0_978"/>
          <p:cNvSpPr txBox="1"/>
          <p:nvPr/>
        </p:nvSpPr>
        <p:spPr>
          <a:xfrm>
            <a:off x="0" y="1434925"/>
            <a:ext cx="89154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Poppins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Personal: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Remuneraciones del equipo de trabajo directamente vinculado al proyecto.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Poppins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Gastos de operación: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Insumos, software, servicios técnicos, pasajes, difusión, consultorías, propiedad intelectual, entre otros.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Poppins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Equipamiento: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Adquisición de equipos mayores y menores, accesorios, instalación y mantenimiento.</a:t>
            </a:r>
            <a:b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Poppins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Infraestructura y mobiliario:</a:t>
            </a:r>
            <a:b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Acondicionamiento de espacios, habilitación para instalación de equipamiento y fines específicos del proyecto.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c3a9edba2_0_999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6c3a9edba2_0_999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g36c3a9edba2_0_999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4" name="Google Shape;344;g36c3a9edba2_0_999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g36c3a9edba2_0_999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6" name="Google Shape;346;g36c3a9edba2_0_9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36c3a9edba2_0_999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6c3a9edba2_0_999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g36c3a9edba2_0_999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0" name="Google Shape;350;g36c3a9edba2_0_999"/>
          <p:cNvSpPr txBox="1"/>
          <p:nvPr/>
        </p:nvSpPr>
        <p:spPr>
          <a:xfrm>
            <a:off x="-2986550" y="11301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1" name="Google Shape;351;g36c3a9edba2_0_999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2" name="Google Shape;352;g36c3a9edba2_0_999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3" name="Google Shape;353;g36c3a9edba2_0_999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4" name="Google Shape;354;g36c3a9edba2_0_999"/>
          <p:cNvSpPr txBox="1"/>
          <p:nvPr/>
        </p:nvSpPr>
        <p:spPr>
          <a:xfrm>
            <a:off x="-55150" y="1380450"/>
            <a:ext cx="78903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5" name="Google Shape;355;g36c3a9edba2_0_999"/>
          <p:cNvSpPr txBox="1"/>
          <p:nvPr/>
        </p:nvSpPr>
        <p:spPr>
          <a:xfrm>
            <a:off x="345100" y="1705650"/>
            <a:ext cx="54084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Admisibilidad (VRIIC)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Evaluación técnica (pares externos)</a:t>
            </a:r>
            <a:endParaRPr b="1"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6c3a9edba2_0_1043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6c3a9edba2_0_1043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2" name="Google Shape;362;g36c3a9edba2_0_1043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3" name="Google Shape;363;g36c3a9edba2_0_1043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g36c3a9edba2_0_104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65" name="Google Shape;365;g36c3a9edba2_0_10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36c3a9edba2_0_1043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36c3a9edba2_0_1043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8" name="Google Shape;368;g36c3a9edba2_0_1043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69" name="Google Shape;369;g36c3a9edba2_0_1043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g36c3a9edba2_0_1043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1" name="Google Shape;371;g36c3a9edba2_0_1043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2" name="Google Shape;372;g36c3a9edba2_0_1043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3" name="Google Shape;373;g36c3a9edba2_0_1043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74" name="Google Shape;374;g36c3a9edba2_0_1043"/>
          <p:cNvSpPr txBox="1"/>
          <p:nvPr/>
        </p:nvSpPr>
        <p:spPr>
          <a:xfrm>
            <a:off x="285375" y="817275"/>
            <a:ext cx="878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Criterios de admisibilidad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Duración del proyecto: 10 años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Financiamiento solicitado: hasta $400 millones anuales y $4.000 millones en total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Las(as) investigadores(as) principales deben pertenecer a las entidades patrocinantes.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 menos 3 Investigadores/as Principales, incluyendo Director/a y Director/a Alterno/a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 menos un/a investigador/a con experiencia en inteligencia artificial aplicada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 Proyecto debe contemplar la ejecución de I+D+i de Frontera y contribuir al fortalecimiento de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capacidades en las dimensiones establecidas por el MinCiencia para el FIUF.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objetivos del Proyecto deben ser coherentes con los objetivos de la presente convocatoria.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 proyecto debe abordar al menos uno de los desafíos país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Debe incorporar inteligencia artificial en la propuesta científica y tecnológica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Debe contribuir al fortalecimiento de capacidades de I+D+i de frontera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Patrocinio formal de unidades académicas de la USACH, con cartas firmadas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-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Presentación completa en formularios oficiales, dentro del plazo establecido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5" name="Google Shape;375;g36c3a9edba2_0_1043"/>
          <p:cNvSpPr txBox="1"/>
          <p:nvPr/>
        </p:nvSpPr>
        <p:spPr>
          <a:xfrm>
            <a:off x="434250" y="4588525"/>
            <a:ext cx="838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18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 recomienda que al menos un/a Investigador Principal pertenezca a áreas HACS</a:t>
            </a:r>
            <a:endParaRPr i="1" sz="16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6c3a9edba2_0_1087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36c3a9edba2_0_1087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g36c3a9edba2_0_1087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3" name="Google Shape;383;g36c3a9edba2_0_1087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g36c3a9edba2_0_1087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85" name="Google Shape;385;g36c3a9edba2_0_10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6c3a9edba2_0_1087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36c3a9edba2_0_1087"/>
          <p:cNvSpPr txBox="1"/>
          <p:nvPr/>
        </p:nvSpPr>
        <p:spPr>
          <a:xfrm>
            <a:off x="106200" y="1380450"/>
            <a:ext cx="69555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g36c3a9edba2_0_1087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89" name="Google Shape;389;g36c3a9edba2_0_1087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0" name="Google Shape;390;g36c3a9edba2_0_1087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1" name="Google Shape;391;g36c3a9edba2_0_1087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2" name="Google Shape;392;g36c3a9edba2_0_1087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3" name="Google Shape;393;g36c3a9edba2_0_1087"/>
          <p:cNvSpPr txBox="1"/>
          <p:nvPr/>
        </p:nvSpPr>
        <p:spPr>
          <a:xfrm>
            <a:off x="0" y="1434925"/>
            <a:ext cx="85953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94" name="Google Shape;394;g36c3a9edba2_0_1087"/>
          <p:cNvSpPr txBox="1"/>
          <p:nvPr/>
        </p:nvSpPr>
        <p:spPr>
          <a:xfrm>
            <a:off x="285375" y="817275"/>
            <a:ext cx="8780400" cy="3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Criterios de evaluación técnica</a:t>
            </a:r>
            <a:endParaRPr b="1" i="1" sz="100" u="sng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 propuestas serán evaluadas según 4 criterios,</a:t>
            </a:r>
            <a:endParaRPr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1.- Propuesta científico-tecnológica</a:t>
            </a: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Relevancia de los problemas u oportunidades que aborda el Proyecto frente a los desafíos país.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Diagnóstico y justificación de la necesidad de desarrollar el Proyecto basada en evidencia.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Soluciones de I+D+i Proyectos, adicionalidad, novedad y diferenciación 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Nivel de desarrollo a alcanzar en la primera fase.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Relevancia, pertinencia y calidad científico tecnológica del Proyecto.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Adicionalidad, innovación y disrupción del Proyecto. 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 científico tecnológico potencial 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Estado del arte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Preguntas de investigación, hipótesis, objetivos, resultados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Resultados e impactos esperados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 y/o multidisciplinariedad.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 de trabajo, presupuesto, sistema de medición y evaluación de resultados</a:t>
            </a: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c875aa000_0_118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36c875aa000_0_118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g36c875aa000_0_118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2" name="Google Shape;402;g36c875aa000_0_118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Google Shape;403;g36c875aa000_0_118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04" name="Google Shape;404;g36c875aa000_0_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6c875aa000_0_118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36c875aa000_0_118"/>
          <p:cNvSpPr txBox="1"/>
          <p:nvPr/>
        </p:nvSpPr>
        <p:spPr>
          <a:xfrm>
            <a:off x="106200" y="1380450"/>
            <a:ext cx="69555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g36c875aa000_0_118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08" name="Google Shape;408;g36c875aa000_0_118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g36c875aa000_0_118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0" name="Google Shape;410;g36c875aa000_0_118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1" name="Google Shape;411;g36c875aa000_0_118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2" name="Google Shape;412;g36c875aa000_0_118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13" name="Google Shape;413;g36c875aa000_0_118"/>
          <p:cNvSpPr txBox="1"/>
          <p:nvPr/>
        </p:nvSpPr>
        <p:spPr>
          <a:xfrm>
            <a:off x="285375" y="817275"/>
            <a:ext cx="8780400" cy="3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Criterios de evaluación técnica</a:t>
            </a:r>
            <a:endParaRPr b="1" i="1" sz="100" u="sng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2.- Resultados e impactos esperados</a:t>
            </a: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25%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Desarrollo e implementación de I+D+i estratégica que genere soluciones innovadoras y disruptivas a los desafíos país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Grado en que los resultados comprometidos en el Proyecto abordan los desafíos país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Grado en que se definen los resultados de la primera fase del Proyecto y se identifica a sus usuarios o beneficiarios potenciales.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 económico, social y ambiental potencial 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Incremento de la competitividad y avance significativo en la(s) área(s) estratégica(s) de I+D+i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Fortalecimiento y sustentabilidad de las capacidades humanas, de infraestructura y equipamiento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-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Posicionamiento de Chile como un referente global en la(s) área(s) estratégica(s) de I+D+i de frontera 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g36c875aa000_0_118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c875aa000_0_93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36c875aa000_0_93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g36c875aa000_0_93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2" name="Google Shape;422;g36c875aa000_0_93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Google Shape;423;g36c875aa000_0_9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4" name="Google Shape;424;g36c875aa000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g36c875aa000_0_93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6c875aa000_0_93"/>
          <p:cNvSpPr txBox="1"/>
          <p:nvPr/>
        </p:nvSpPr>
        <p:spPr>
          <a:xfrm>
            <a:off x="106200" y="1380450"/>
            <a:ext cx="69555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7" name="Google Shape;427;g36c875aa000_0_93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8" name="Google Shape;428;g36c875aa000_0_93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g36c875aa000_0_93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30" name="Google Shape;430;g36c875aa000_0_93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31" name="Google Shape;431;g36c875aa000_0_93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32" name="Google Shape;432;g36c875aa000_0_93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33" name="Google Shape;433;g36c875aa000_0_93"/>
          <p:cNvSpPr txBox="1"/>
          <p:nvPr/>
        </p:nvSpPr>
        <p:spPr>
          <a:xfrm>
            <a:off x="285375" y="817275"/>
            <a:ext cx="8780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Criterios de evaluación técnica</a:t>
            </a:r>
            <a:endParaRPr b="1" i="1" sz="100" u="sng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3.- Equipo de investigadores/as</a:t>
            </a: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Capacidad y experiencia de director(a) y director(a) alterna(a)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Excelencia académica y científico tecnológica de los(as) Investigadores(as) Principales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Experiencia, suficiencia técnica, compromiso y adecuación de las capacidades de los miembros del equipo de investigadores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Igualdad de género en la composición del equipo de trabajo.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4.- Otras dimensiones de capacidades institucionales de I+D+i de frontera</a:t>
            </a:r>
            <a:r>
              <a:rPr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b="1" lang="e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Infraestructura y equipamiento (laboratorios, terrenos y otros) 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Fortalecimiento del capital humano avanzado en las líneas de investigación.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Proyectos de postgrado y claustros académicos. 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Colaboración nacional e internacional: vinculación estratégica.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Innovación, emprendimiento y transferencia de conocimiento y/o tecnología.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	Vinculación, difusión y redes asociadas a productos o actividades de I+D+i.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6c3a9edba2_0_1064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36c3a9edba2_0_1064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0" name="Google Shape;440;g36c3a9edba2_0_1064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41" name="Google Shape;441;g36c3a9edba2_0_1064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g36c3a9edba2_0_1064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43" name="Google Shape;443;g36c3a9edba2_0_10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g36c3a9edba2_0_1064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6c3a9edba2_0_1064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6" name="Google Shape;446;g36c3a9edba2_0_1064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47" name="Google Shape;447;g36c3a9edba2_0_1064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8" name="Google Shape;448;g36c3a9edba2_0_1064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49" name="Google Shape;449;g36c3a9edba2_0_1064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0" name="Google Shape;450;g36c3a9edba2_0_1064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1" name="Google Shape;451;g36c3a9edba2_0_1064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2" name="Google Shape;452;g36c3a9edba2_0_1064"/>
          <p:cNvSpPr txBox="1"/>
          <p:nvPr/>
        </p:nvSpPr>
        <p:spPr>
          <a:xfrm>
            <a:off x="79650" y="817275"/>
            <a:ext cx="89661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Evaluación </a:t>
            </a: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y selección de los Proyectos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g36c3a9edba2_0_1064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4" name="Google Shape;454;g36c3a9edba2_0_1064"/>
          <p:cNvSpPr txBox="1"/>
          <p:nvPr/>
        </p:nvSpPr>
        <p:spPr>
          <a:xfrm>
            <a:off x="39825" y="1330350"/>
            <a:ext cx="83688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A. Evaluación técnica por pares externos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Cada propuesta admisible será evaluada por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 menos dos expertos/as externos/as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 considerarán el 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proyecto presentado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,los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criterios, los puntajes y CVs del equipo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escala de evaluación va de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0 a 5 puntos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por criterio.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Para ser considerada, la propuesta debe obtener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 menos 3 puntos en cada criterio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B. Selección institucional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VRIIC calculará el promedio de puntajes de cada propuesta y elaborará un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ranking consolidado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Comité Estratégico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seleccionará los proyectos a adjudicar, según el ranking y la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disponibilidad presupuestaria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VRIIC podrá proponer la </a:t>
            </a:r>
            <a:r>
              <a:rPr b="1"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unión de proyectos complementarios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para maximizar impacto.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6c3a9edba2_0_1110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6c3a9edba2_0_1110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1" name="Google Shape;461;g36c3a9edba2_0_1110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2" name="Google Shape;462;g36c3a9edba2_0_1110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3" name="Google Shape;463;g36c3a9edba2_0_1110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64" name="Google Shape;464;g36c3a9edba2_0_1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g36c3a9edba2_0_1110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36c3a9edba2_0_1110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7" name="Google Shape;467;g36c3a9edba2_0_1110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68" name="Google Shape;468;g36c3a9edba2_0_1110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g36c3a9edba2_0_1110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0" name="Google Shape;470;g36c3a9edba2_0_1110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1" name="Google Shape;471;g36c3a9edba2_0_1110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2" name="Google Shape;472;g36c3a9edba2_0_1110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3" name="Google Shape;473;g36c3a9edba2_0_1110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Acuerdo de desempeño institucional</a:t>
            </a: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 caso de adjudicación (FIUF+Proyecto I+D+i de Frontera), las </a:t>
            </a: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Facultades, Centros o Institutos patrocinantes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deberán firmar un </a:t>
            </a: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acuerdo de desempeño interno</a:t>
            </a: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la VRIIC.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AutoNum type="alphaUcPeriod"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Este acuerdo será suscrito por: </a:t>
            </a:r>
            <a:r>
              <a:rPr b="1" lang="es" sz="11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    </a:t>
            </a:r>
            <a:endParaRPr b="1" sz="11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Poppins"/>
              <a:buChar char="●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El/la </a:t>
            </a:r>
            <a: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Director/a del proyecto </a:t>
            </a: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 los/as </a:t>
            </a:r>
            <a: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Decanos/as</a:t>
            </a: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Directores/as</a:t>
            </a: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las unidades patrocinantes</a:t>
            </a:r>
            <a:b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Calibri"/>
              <a:buChar char="●"/>
            </a:pPr>
            <a:r>
              <a:t/>
            </a: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Objetivos y metas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Indicadores de cumplimiento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 de actividades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Presupuesto acordado</a:t>
            </a:r>
            <a:endParaRPr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Cada unidad académica será </a:t>
            </a:r>
            <a:r>
              <a:rPr b="1" lang="es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contraparte y co-responsable</a:t>
            </a:r>
            <a:r>
              <a:rPr lang="es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ante la VRIIC en la ejecución del Proyecto Estratégico.</a:t>
            </a:r>
            <a:endParaRPr u="sng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4" name="Google Shape;474;g36c3a9edba2_0_1110"/>
          <p:cNvSpPr txBox="1"/>
          <p:nvPr/>
        </p:nvSpPr>
        <p:spPr>
          <a:xfrm>
            <a:off x="39850" y="2656825"/>
            <a:ext cx="556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dk1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B. El acuerdo establecerá compromisos concretos en torno a:</a:t>
            </a:r>
            <a:endParaRPr sz="2000">
              <a:solidFill>
                <a:schemeClr val="dk2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/>
          <p:nvPr/>
        </p:nvSpPr>
        <p:spPr>
          <a:xfrm>
            <a:off x="-55150" y="217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171700" y="1544150"/>
            <a:ext cx="8876400" cy="28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El Fondo I+D+i Universitario Frontera (FIUF)</a:t>
            </a:r>
            <a:endParaRPr b="1" sz="3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        Instrumento de financiamiento estructural para el fortalecimiento de las capacidades universitarias de I+D+i</a:t>
            </a:r>
            <a:endParaRPr i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" name="Google Shape;79;p3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4" cy="44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c875aa000_0_29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g36c875aa000_0_29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1" name="Google Shape;481;g36c875aa000_0_29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2" name="Google Shape;482;g36c875aa000_0_29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g36c875aa000_0_29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4" name="Google Shape;484;g36c875aa000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g36c875aa000_0_29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36c875aa000_0_29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7" name="Google Shape;487;g36c875aa000_0_29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88" name="Google Shape;488;g36c875aa000_0_29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9" name="Google Shape;489;g36c875aa000_0_29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90" name="Google Shape;490;g36c875aa000_0_29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91" name="Google Shape;491;g36c875aa000_0_29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92" name="Google Shape;492;g36c875aa000_0_29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93" name="Google Shape;493;g36c875aa000_0_29"/>
          <p:cNvSpPr txBox="1"/>
          <p:nvPr/>
        </p:nvSpPr>
        <p:spPr>
          <a:xfrm>
            <a:off x="327450" y="849100"/>
            <a:ext cx="8595300" cy="23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Proyectos Estratégicos de I+D+i de Frontera</a:t>
            </a: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que resulten seleccionados, harán parte del </a:t>
            </a:r>
            <a:r>
              <a:rPr b="1"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 de Frontera</a:t>
            </a: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 presentar a MinCiencia, junto con la propuesta de actividades transversales a desarrollar por la VRIIC.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36c875aa000_0_29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6c3a9edba2_0_1133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36c3a9edba2_0_1133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g36c3a9edba2_0_1133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2" name="Google Shape;502;g36c3a9edba2_0_1133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g36c3a9edba2_0_113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04" name="Google Shape;504;g36c3a9edba2_0_1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36c3a9edba2_0_1133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36c3a9edba2_0_1133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7" name="Google Shape;507;g36c3a9edba2_0_1133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08" name="Google Shape;508;g36c3a9edba2_0_1133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9" name="Google Shape;509;g36c3a9edba2_0_1133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0" name="Google Shape;510;g36c3a9edba2_0_1133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1" name="Google Shape;511;g36c3a9edba2_0_1133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2" name="Google Shape;512;g36c3a9edba2_0_1133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13" name="Google Shape;513;g36c3a9edba2_0_1133"/>
          <p:cNvSpPr txBox="1"/>
          <p:nvPr/>
        </p:nvSpPr>
        <p:spPr>
          <a:xfrm>
            <a:off x="0" y="769375"/>
            <a:ext cx="79974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Consultas y aclaraciones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Poppins"/>
              <a:buChar char="●"/>
            </a:pPr>
            <a:r>
              <a:rPr lang="es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Para consultas y aclaraciones, escribir a </a:t>
            </a:r>
            <a:r>
              <a:rPr b="1" lang="es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pamela.troncoso@usach.cl </a:t>
            </a:r>
            <a:r>
              <a:rPr lang="es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endParaRPr b="1" sz="1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900"/>
              <a:buFont typeface="Calibri"/>
              <a:buChar char="●"/>
            </a:pPr>
            <a:r>
              <a:rPr lang="es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Las consultas y aclaraciones, con sus respuestas serán publicadas semanalmente en la web de la VRIIC, </a:t>
            </a:r>
            <a:r>
              <a:rPr lang="es" sz="19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www.vriic.usach.cl</a:t>
            </a:r>
            <a:endParaRPr sz="1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37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4" name="Google Shape;514;g36c3a9edba2_0_1133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6c3a9edba2_0_1153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36c3a9edba2_0_1153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1" name="Google Shape;521;g36c3a9edba2_0_1153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2" name="Google Shape;522;g36c3a9edba2_0_1153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g36c3a9edba2_0_115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4" name="Google Shape;524;g36c3a9edba2_0_1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g36c3a9edba2_0_1153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36c3a9edba2_0_1153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7" name="Google Shape;527;g36c3a9edba2_0_1153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28" name="Google Shape;528;g36c3a9edba2_0_1153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g36c3a9edba2_0_1153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30" name="Google Shape;530;g36c3a9edba2_0_1153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31" name="Google Shape;531;g36c3a9edba2_0_1153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32" name="Google Shape;532;g36c3a9edba2_0_1153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33" name="Google Shape;533;g36c3a9edba2_0_1153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Formulación: formulario de postulación y planilla Excel</a:t>
            </a:r>
            <a:endParaRPr b="1"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4" name="Google Shape;534;g36c3a9edba2_0_1153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6c3a9edba2_0_1173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36c3a9edba2_0_1173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g36c3a9edba2_0_1173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2" name="Google Shape;542;g36c3a9edba2_0_1173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3" name="Google Shape;543;g36c3a9edba2_0_117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44" name="Google Shape;544;g36c3a9edba2_0_1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36c3a9edba2_0_1173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g36c3a9edba2_0_1173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g36c3a9edba2_0_1173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48" name="Google Shape;548;g36c3a9edba2_0_1173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g36c3a9edba2_0_1173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0" name="Google Shape;550;g36c3a9edba2_0_1173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1" name="Google Shape;551;g36c3a9edba2_0_1173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2" name="Google Shape;552;g36c3a9edba2_0_1173"/>
          <p:cNvSpPr txBox="1"/>
          <p:nvPr/>
        </p:nvSpPr>
        <p:spPr>
          <a:xfrm>
            <a:off x="0" y="143492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53" name="Google Shape;553;g36c3a9edba2_0_1173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Contenidos del formulario de postulación: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El formulario en formato Word incluye los siguientes apartados: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4" name="Google Shape;554;g36c3a9edba2_0_1173"/>
          <p:cNvSpPr txBox="1"/>
          <p:nvPr/>
        </p:nvSpPr>
        <p:spPr>
          <a:xfrm>
            <a:off x="3756425" y="1772575"/>
            <a:ext cx="5249400" cy="16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Objetivos y resultados esperados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Contribución al fortalecimiento y desarrollo de capacidades de I+D+i de frontera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 esperado (científico, tecnológico, económico, social y ambiental)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Equipo de trabajo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Cofinanciamiento y aportes complementarios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555" name="Google Shape;555;g36c3a9edba2_0_1173"/>
          <p:cNvSpPr txBox="1"/>
          <p:nvPr/>
        </p:nvSpPr>
        <p:spPr>
          <a:xfrm>
            <a:off x="106200" y="1772575"/>
            <a:ext cx="3504300" cy="19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Antecedentes generales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Resumen ejecutivo del proyecto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Relevancia del proyecto de I+D+i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Desafíos, problema u oportunidad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Diagnóstico: situación, trayectoria y proyección</a:t>
            </a:r>
            <a:b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Solución propuesta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6c3a9edba2_0_1217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36c3a9edba2_0_1217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2" name="Google Shape;562;g36c3a9edba2_0_1217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63" name="Google Shape;563;g36c3a9edba2_0_1217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g36c3a9edba2_0_1217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65" name="Google Shape;565;g36c3a9edba2_0_1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g36c3a9edba2_0_1217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g36c3a9edba2_0_1217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g36c3a9edba2_0_1217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69" name="Google Shape;569;g36c3a9edba2_0_1217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g36c3a9edba2_0_1217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1" name="Google Shape;571;g36c3a9edba2_0_1217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2" name="Google Shape;572;g36c3a9edba2_0_1217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3" name="Google Shape;573;g36c3a9edba2_0_1217"/>
          <p:cNvSpPr txBox="1"/>
          <p:nvPr/>
        </p:nvSpPr>
        <p:spPr>
          <a:xfrm>
            <a:off x="0" y="-1652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74" name="Google Shape;574;g36c3a9edba2_0_1217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1F3864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s" sz="2100">
                <a:solidFill>
                  <a:srgbClr val="1F3864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ección 1: Antecedentes generales</a:t>
            </a:r>
            <a:endParaRPr b="1" sz="2100">
              <a:solidFill>
                <a:srgbClr val="1F3864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5" name="Google Shape;575;g36c3a9edba2_0_1217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6" name="Google Shape;576;g36c3a9edba2_0_1217"/>
          <p:cNvSpPr txBox="1"/>
          <p:nvPr/>
        </p:nvSpPr>
        <p:spPr>
          <a:xfrm>
            <a:off x="315350" y="1380450"/>
            <a:ext cx="7150200" cy="29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Nombre del proyecto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Nombre del/la Director/a y Director/a Alterno/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Facultades, Centros o Institutos patrocinantes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Áreas del conocimiento OCDE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Desafíos país que aborda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Sectores beneficiarios del proyecto: Areas estratégicas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Presupuesto total estimado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Indicadores bibliométricos del equipo: Número de publicaciones en Q1 y Q2 y Índice h más alto, más bajo y mediana del equipo 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577" name="Google Shape;577;g36c3a9edba2_0_1217"/>
          <p:cNvSpPr/>
          <p:nvPr/>
        </p:nvSpPr>
        <p:spPr>
          <a:xfrm>
            <a:off x="2291150" y="3458175"/>
            <a:ext cx="257400" cy="218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36c3a9edba2_0_1217"/>
          <p:cNvSpPr txBox="1"/>
          <p:nvPr/>
        </p:nvSpPr>
        <p:spPr>
          <a:xfrm>
            <a:off x="315350" y="4334550"/>
            <a:ext cx="67254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11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Nota </a:t>
            </a:r>
            <a:r>
              <a:rPr b="1" i="1" lang="es" sz="11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aclaratoria</a:t>
            </a:r>
            <a:r>
              <a:rPr b="1" i="1" lang="es" sz="11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1" sz="11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indicadores Q1/Q2 e índice h no capturan toda la trayectoria investigativa, pero su inclusión es obligatoria porque están exigidos por MinCiencia en la planilla de excel del Informe Técnico N°2.</a:t>
            </a:r>
            <a:endParaRPr i="1"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6c875aa000_0_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36c875aa000_0_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36c875aa000_0_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86" name="Google Shape;586;g36c875aa000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1" y="0"/>
            <a:ext cx="907229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6c3a9edba2_0_1247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36c3a9edba2_0_1247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3" name="Google Shape;593;g36c3a9edba2_0_1247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94" name="Google Shape;594;g36c3a9edba2_0_1247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5" name="Google Shape;595;g36c3a9edba2_0_1247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6" name="Google Shape;596;g36c3a9edba2_0_1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36c3a9edba2_0_1247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36c3a9edba2_0_1247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9" name="Google Shape;599;g36c3a9edba2_0_1247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0" name="Google Shape;600;g36c3a9edba2_0_1247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g36c3a9edba2_0_1247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2" name="Google Shape;602;g36c3a9edba2_0_1247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3" name="Google Shape;603;g36c3a9edba2_0_1247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4" name="Google Shape;604;g36c3a9edba2_0_1247"/>
          <p:cNvSpPr txBox="1"/>
          <p:nvPr/>
        </p:nvSpPr>
        <p:spPr>
          <a:xfrm>
            <a:off x="0" y="-2414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5" name="Google Shape;605;g36c3a9edba2_0_1247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2: Resumen ejecutivo del proyecto </a:t>
            </a:r>
            <a:r>
              <a:rPr b="1" i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(máx. 2 páginas)</a:t>
            </a:r>
            <a:endParaRPr b="1" sz="26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6" name="Google Shape;606;g36c3a9edba2_0_1247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7" name="Google Shape;607;g36c3a9edba2_0_1247"/>
          <p:cNvSpPr txBox="1"/>
          <p:nvPr/>
        </p:nvSpPr>
        <p:spPr>
          <a:xfrm>
            <a:off x="135150" y="1224950"/>
            <a:ext cx="4337700" cy="29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08" name="Google Shape;608;g36c3a9edba2_0_1247"/>
          <p:cNvSpPr txBox="1"/>
          <p:nvPr/>
        </p:nvSpPr>
        <p:spPr>
          <a:xfrm>
            <a:off x="785175" y="3895800"/>
            <a:ext cx="352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609" name="Google Shape;609;g36c3a9edba2_0_1247"/>
          <p:cNvSpPr txBox="1"/>
          <p:nvPr/>
        </p:nvSpPr>
        <p:spPr>
          <a:xfrm flipH="1" rot="10800000">
            <a:off x="5007050" y="3054550"/>
            <a:ext cx="2857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10" name="Google Shape;610;g36c3a9edba2_0_1247"/>
          <p:cNvSpPr txBox="1"/>
          <p:nvPr/>
        </p:nvSpPr>
        <p:spPr>
          <a:xfrm>
            <a:off x="180200" y="1291450"/>
            <a:ext cx="85953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Desafíos marco país seleccionados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Problemas u oportunidades que aborda el proyecto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Solución propuesta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 general y objetivos específicos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Resultados e impactos esperados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Importancia institucional y nacional del proyecto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Aspectos distintivos como originalidad, disrupción, ventajas competitivas, interdisciplinariedad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Pertinencia de las unidades participantes (facultades, centros, institutos)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Otros elementos relevantes que fortalezcan la propuesta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36c3a9edba2_0_1247"/>
          <p:cNvSpPr txBox="1"/>
          <p:nvPr/>
        </p:nvSpPr>
        <p:spPr>
          <a:xfrm>
            <a:off x="6489450" y="1722650"/>
            <a:ext cx="1149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6c3a9edba2_0_1277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36c3a9edba2_0_1277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8" name="Google Shape;618;g36c3a9edba2_0_1277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9" name="Google Shape;619;g36c3a9edba2_0_1277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g36c3a9edba2_0_1277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1" name="Google Shape;621;g36c3a9edba2_0_12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g36c3a9edba2_0_1277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36c3a9edba2_0_1277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4" name="Google Shape;624;g36c3a9edba2_0_1277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5" name="Google Shape;625;g36c3a9edba2_0_1277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6" name="Google Shape;626;g36c3a9edba2_0_1277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7" name="Google Shape;627;g36c3a9edba2_0_1277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8" name="Google Shape;628;g36c3a9edba2_0_1277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9" name="Google Shape;629;g36c3a9edba2_0_1277"/>
          <p:cNvSpPr txBox="1"/>
          <p:nvPr/>
        </p:nvSpPr>
        <p:spPr>
          <a:xfrm>
            <a:off x="0" y="-2414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0" name="Google Shape;630;g36c3a9edba2_0_1277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ección 3: Relevancia del Proyecto de I+D+i</a:t>
            </a:r>
            <a:endParaRPr b="1" sz="26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1" name="Google Shape;631;g36c3a9edba2_0_1277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g36c3a9edba2_0_1277"/>
          <p:cNvSpPr txBox="1"/>
          <p:nvPr/>
        </p:nvSpPr>
        <p:spPr>
          <a:xfrm>
            <a:off x="135150" y="1224950"/>
            <a:ext cx="4337700" cy="29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3" name="Google Shape;633;g36c3a9edba2_0_1277"/>
          <p:cNvSpPr txBox="1"/>
          <p:nvPr/>
        </p:nvSpPr>
        <p:spPr>
          <a:xfrm>
            <a:off x="785175" y="3895800"/>
            <a:ext cx="352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634" name="Google Shape;634;g36c3a9edba2_0_1277"/>
          <p:cNvSpPr txBox="1"/>
          <p:nvPr/>
        </p:nvSpPr>
        <p:spPr>
          <a:xfrm flipH="1" rot="10800000">
            <a:off x="5007050" y="3054550"/>
            <a:ext cx="2857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5" name="Google Shape;635;g36c3a9edba2_0_1277"/>
          <p:cNvSpPr txBox="1"/>
          <p:nvPr/>
        </p:nvSpPr>
        <p:spPr>
          <a:xfrm>
            <a:off x="180200" y="1291450"/>
            <a:ext cx="58179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highlight>
                  <a:srgbClr val="EF712A"/>
                </a:highlight>
                <a:latin typeface="Poppins"/>
                <a:ea typeface="Poppins"/>
                <a:cs typeface="Poppins"/>
                <a:sym typeface="Poppins"/>
              </a:rPr>
              <a:t>3.1 Desafíos, problema u oportunidad</a:t>
            </a:r>
            <a:endParaRPr b="1" sz="1200">
              <a:solidFill>
                <a:schemeClr val="dk1"/>
              </a:solidFill>
              <a:highlight>
                <a:srgbClr val="EF712A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EF712A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6" name="Google Shape;636;g36c3a9edba2_0_1277"/>
          <p:cNvSpPr txBox="1"/>
          <p:nvPr/>
        </p:nvSpPr>
        <p:spPr>
          <a:xfrm>
            <a:off x="373275" y="1806325"/>
            <a:ext cx="8147700" cy="29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Seleccione uno o más desafíos país definidos por el Consejo CTCI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Explique brevemente la visión estratégica del proyecto frente a esos desafíos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Justifique por qué fueron elegidos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Indique el área estratégica de I+D+i de frontera del proyecto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Especifique las temáticas en que se focaliza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Describa</a:t>
            </a: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el problema u oportunidad que se aborda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Explique su relevancia e impacto frente al desafío país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Presente algún dato concreto, número o medida aproximada que ayude a dimensionar el problema u oportunidad que el proyecto pretende enfrentar.</a:t>
            </a:r>
            <a:endParaRPr i="1"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c3a9edba2_0_1315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36c3a9edba2_0_1315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3" name="Google Shape;643;g36c3a9edba2_0_1315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44" name="Google Shape;644;g36c3a9edba2_0_1315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g36c3a9edba2_0_1315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46" name="Google Shape;646;g36c3a9edba2_0_13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g36c3a9edba2_0_1315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36c3a9edba2_0_1315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9" name="Google Shape;649;g36c3a9edba2_0_1315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0" name="Google Shape;650;g36c3a9edba2_0_1315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1" name="Google Shape;651;g36c3a9edba2_0_1315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2" name="Google Shape;652;g36c3a9edba2_0_1315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3" name="Google Shape;653;g36c3a9edba2_0_1315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4" name="Google Shape;654;g36c3a9edba2_0_1315"/>
          <p:cNvSpPr txBox="1"/>
          <p:nvPr/>
        </p:nvSpPr>
        <p:spPr>
          <a:xfrm>
            <a:off x="0" y="-2414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5" name="Google Shape;655;g36c3a9edba2_0_1315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3: Relevancia del Proyecto de I+D+i</a:t>
            </a:r>
            <a:endParaRPr b="1" sz="25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6" name="Google Shape;656;g36c3a9edba2_0_1315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7" name="Google Shape;657;g36c3a9edba2_0_1315"/>
          <p:cNvSpPr txBox="1"/>
          <p:nvPr/>
        </p:nvSpPr>
        <p:spPr>
          <a:xfrm>
            <a:off x="135150" y="1224950"/>
            <a:ext cx="4337700" cy="29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8" name="Google Shape;658;g36c3a9edba2_0_1315"/>
          <p:cNvSpPr txBox="1"/>
          <p:nvPr/>
        </p:nvSpPr>
        <p:spPr>
          <a:xfrm>
            <a:off x="785175" y="3895800"/>
            <a:ext cx="352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659" name="Google Shape;659;g36c3a9edba2_0_1315"/>
          <p:cNvSpPr txBox="1"/>
          <p:nvPr/>
        </p:nvSpPr>
        <p:spPr>
          <a:xfrm flipH="1" rot="10800000">
            <a:off x="5007050" y="3054550"/>
            <a:ext cx="2857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60" name="Google Shape;660;g36c3a9edba2_0_1315"/>
          <p:cNvSpPr txBox="1"/>
          <p:nvPr/>
        </p:nvSpPr>
        <p:spPr>
          <a:xfrm>
            <a:off x="180200" y="1291450"/>
            <a:ext cx="5817900" cy="3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highlight>
                  <a:srgbClr val="EF712B"/>
                </a:highlight>
                <a:latin typeface="Poppins"/>
                <a:ea typeface="Poppins"/>
                <a:cs typeface="Poppins"/>
                <a:sym typeface="Poppins"/>
              </a:rPr>
              <a:t>3.2.- Diagnóstico: </a:t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EF712A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1" name="Google Shape;661;g36c3a9edba2_0_1315"/>
          <p:cNvSpPr txBox="1"/>
          <p:nvPr/>
        </p:nvSpPr>
        <p:spPr>
          <a:xfrm>
            <a:off x="4904100" y="1000125"/>
            <a:ext cx="4292700" cy="17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2" name="Google Shape;662;g36c3a9edba2_0_1315"/>
          <p:cNvSpPr txBox="1"/>
          <p:nvPr/>
        </p:nvSpPr>
        <p:spPr>
          <a:xfrm>
            <a:off x="106200" y="1859000"/>
            <a:ext cx="8686800" cy="27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Elabore un diagnóstico de la situación actual. Para ello, realice un análisis interno de fortalezas, debilidades y externo de oportunidades y amenazas (FODA).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Identifique brechas y oportunidades clave respecto a la situación deseada u objetivo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Defina acciones necesarias para afrontar las brechas  y aprovechar las oportunidades.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Proponga una solución alineada con objetivos, resultados e indicadores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Identifique el equipo responsable, la metodología y el plan de trabajo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Incluya una revisión del estado del arte nacional e internacional</a:t>
            </a:r>
            <a:endParaRPr sz="15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sz="1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Refiérase a las soluciones actualmente existentes. 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BF7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6c3a9edba2_0_1358"/>
          <p:cNvSpPr/>
          <p:nvPr/>
        </p:nvSpPr>
        <p:spPr>
          <a:xfrm>
            <a:off x="493025" y="1400026"/>
            <a:ext cx="1658700" cy="1411800"/>
          </a:xfrm>
          <a:prstGeom prst="rect">
            <a:avLst/>
          </a:prstGeom>
          <a:solidFill>
            <a:srgbClr val="E1EFD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Análisis interno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Fortalezas y Debilidades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100"/>
              <a:buFont typeface="Arial"/>
              <a:buChar char="•"/>
            </a:pPr>
            <a:r>
              <a:rPr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7 Dimensiones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68" name="Google Shape;668;g36c3a9edba2_0_1358"/>
          <p:cNvSpPr/>
          <p:nvPr/>
        </p:nvSpPr>
        <p:spPr>
          <a:xfrm>
            <a:off x="493025" y="3109550"/>
            <a:ext cx="1722900" cy="1305300"/>
          </a:xfrm>
          <a:prstGeom prst="rect">
            <a:avLst/>
          </a:prstGeom>
          <a:solidFill>
            <a:srgbClr val="E1EFD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Análisis externo</a:t>
            </a:r>
            <a:endParaRPr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Oportunidades y Amenazas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69" name="Google Shape;669;g36c3a9edba2_0_1358"/>
          <p:cNvSpPr/>
          <p:nvPr/>
        </p:nvSpPr>
        <p:spPr>
          <a:xfrm>
            <a:off x="2995720" y="1936295"/>
            <a:ext cx="1722900" cy="94800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Situación deseada</a:t>
            </a:r>
            <a:endParaRPr sz="1100"/>
          </a:p>
        </p:txBody>
      </p:sp>
      <p:sp>
        <p:nvSpPr>
          <p:cNvPr id="670" name="Google Shape;670;g36c3a9edba2_0_1358"/>
          <p:cNvSpPr/>
          <p:nvPr/>
        </p:nvSpPr>
        <p:spPr>
          <a:xfrm>
            <a:off x="5184933" y="1943384"/>
            <a:ext cx="1582500" cy="948000"/>
          </a:xfrm>
          <a:prstGeom prst="rect">
            <a:avLst/>
          </a:prstGeom>
          <a:solidFill>
            <a:srgbClr val="FFF2CC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Identificación de brechas y oportunidades de mejora</a:t>
            </a:r>
            <a:endParaRPr sz="1100"/>
          </a:p>
        </p:txBody>
      </p:sp>
      <p:sp>
        <p:nvSpPr>
          <p:cNvPr id="671" name="Google Shape;671;g36c3a9edba2_0_1358"/>
          <p:cNvSpPr/>
          <p:nvPr/>
        </p:nvSpPr>
        <p:spPr>
          <a:xfrm>
            <a:off x="7233613" y="1936295"/>
            <a:ext cx="1582500" cy="948000"/>
          </a:xfrm>
          <a:prstGeom prst="rect">
            <a:avLst/>
          </a:prstGeom>
          <a:solidFill>
            <a:srgbClr val="DDEAF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Acciones necesarias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Ordenamiento y sistematización</a:t>
            </a:r>
            <a:endParaRPr sz="1100"/>
          </a:p>
        </p:txBody>
      </p:sp>
      <p:sp>
        <p:nvSpPr>
          <p:cNvPr id="672" name="Google Shape;672;g36c3a9edba2_0_1358"/>
          <p:cNvSpPr/>
          <p:nvPr/>
        </p:nvSpPr>
        <p:spPr>
          <a:xfrm>
            <a:off x="5198600" y="3998300"/>
            <a:ext cx="1623000" cy="83310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lang="es" sz="1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xperiencia comparada y mejores prácticas</a:t>
            </a:r>
            <a:endParaRPr b="1"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36c3a9edba2_0_1358"/>
          <p:cNvSpPr/>
          <p:nvPr/>
        </p:nvSpPr>
        <p:spPr>
          <a:xfrm>
            <a:off x="5128963" y="216767"/>
            <a:ext cx="1688100" cy="83310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Desafíos marco país</a:t>
            </a:r>
            <a:endParaRPr sz="1100"/>
          </a:p>
        </p:txBody>
      </p:sp>
      <p:cxnSp>
        <p:nvCxnSpPr>
          <p:cNvPr id="674" name="Google Shape;674;g36c3a9edba2_0_1358"/>
          <p:cNvCxnSpPr>
            <a:stCxn id="669" idx="0"/>
            <a:endCxn id="673" idx="2"/>
          </p:cNvCxnSpPr>
          <p:nvPr/>
        </p:nvCxnSpPr>
        <p:spPr>
          <a:xfrm flipH="1" rot="10800000">
            <a:off x="3857170" y="1049795"/>
            <a:ext cx="2115900" cy="8865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75" name="Google Shape;675;g36c3a9edba2_0_1358"/>
          <p:cNvCxnSpPr>
            <a:stCxn id="673" idx="2"/>
            <a:endCxn id="670" idx="0"/>
          </p:cNvCxnSpPr>
          <p:nvPr/>
        </p:nvCxnSpPr>
        <p:spPr>
          <a:xfrm>
            <a:off x="5973013" y="1049867"/>
            <a:ext cx="3300" cy="8934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76" name="Google Shape;676;g36c3a9edba2_0_1358"/>
          <p:cNvCxnSpPr>
            <a:stCxn id="673" idx="2"/>
            <a:endCxn id="671" idx="0"/>
          </p:cNvCxnSpPr>
          <p:nvPr/>
        </p:nvCxnSpPr>
        <p:spPr>
          <a:xfrm>
            <a:off x="5973013" y="1049867"/>
            <a:ext cx="2052000" cy="8865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77" name="Google Shape;677;g36c3a9edba2_0_1358"/>
          <p:cNvCxnSpPr>
            <a:stCxn id="670" idx="2"/>
            <a:endCxn id="672" idx="0"/>
          </p:cNvCxnSpPr>
          <p:nvPr/>
        </p:nvCxnSpPr>
        <p:spPr>
          <a:xfrm>
            <a:off x="5976183" y="2891384"/>
            <a:ext cx="33900" cy="11070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78" name="Google Shape;678;g36c3a9edba2_0_1358"/>
          <p:cNvCxnSpPr>
            <a:stCxn id="672" idx="3"/>
            <a:endCxn id="671" idx="2"/>
          </p:cNvCxnSpPr>
          <p:nvPr/>
        </p:nvCxnSpPr>
        <p:spPr>
          <a:xfrm flipH="1" rot="10800000">
            <a:off x="6821600" y="2884250"/>
            <a:ext cx="1203300" cy="1530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79" name="Google Shape;679;g36c3a9edba2_0_1358"/>
          <p:cNvCxnSpPr>
            <a:stCxn id="669" idx="2"/>
            <a:endCxn id="672" idx="1"/>
          </p:cNvCxnSpPr>
          <p:nvPr/>
        </p:nvCxnSpPr>
        <p:spPr>
          <a:xfrm>
            <a:off x="3857170" y="2884295"/>
            <a:ext cx="1341300" cy="1530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80" name="Google Shape;680;g36c3a9edba2_0_1358"/>
          <p:cNvCxnSpPr>
            <a:stCxn id="669" idx="3"/>
            <a:endCxn id="670" idx="1"/>
          </p:cNvCxnSpPr>
          <p:nvPr/>
        </p:nvCxnSpPr>
        <p:spPr>
          <a:xfrm>
            <a:off x="4718620" y="2410295"/>
            <a:ext cx="466200" cy="7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81" name="Google Shape;681;g36c3a9edba2_0_1358"/>
          <p:cNvCxnSpPr>
            <a:stCxn id="670" idx="3"/>
            <a:endCxn id="671" idx="1"/>
          </p:cNvCxnSpPr>
          <p:nvPr/>
        </p:nvCxnSpPr>
        <p:spPr>
          <a:xfrm flipH="1" rot="10800000">
            <a:off x="6767433" y="2410184"/>
            <a:ext cx="466200" cy="72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682" name="Google Shape;682;g36c3a9edba2_0_1358"/>
          <p:cNvCxnSpPr>
            <a:stCxn id="667" idx="3"/>
          </p:cNvCxnSpPr>
          <p:nvPr/>
        </p:nvCxnSpPr>
        <p:spPr>
          <a:xfrm>
            <a:off x="2151725" y="2105926"/>
            <a:ext cx="843900" cy="4551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83" name="Google Shape;683;g36c3a9edba2_0_1358"/>
          <p:cNvCxnSpPr>
            <a:stCxn id="668" idx="3"/>
          </p:cNvCxnSpPr>
          <p:nvPr/>
        </p:nvCxnSpPr>
        <p:spPr>
          <a:xfrm flipH="1" rot="10800000">
            <a:off x="2215925" y="2538800"/>
            <a:ext cx="811500" cy="12234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84" name="Google Shape;684;g36c3a9edba2_0_1358"/>
          <p:cNvSpPr txBox="1"/>
          <p:nvPr/>
        </p:nvSpPr>
        <p:spPr>
          <a:xfrm>
            <a:off x="233819" y="169997"/>
            <a:ext cx="4351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1F299B"/>
                </a:solidFill>
                <a:highlight>
                  <a:srgbClr val="A1AAF6"/>
                </a:highlight>
                <a:latin typeface="Poppins"/>
                <a:ea typeface="Poppins"/>
                <a:cs typeface="Poppins"/>
                <a:sym typeface="Poppins"/>
              </a:rPr>
              <a:t>Metodología de elaboración del Diagnóstico</a:t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5" name="Google Shape;685;g36c3a9edba2_0_1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36c3a9edba2_0_1358"/>
          <p:cNvSpPr/>
          <p:nvPr/>
        </p:nvSpPr>
        <p:spPr>
          <a:xfrm>
            <a:off x="257225" y="685700"/>
            <a:ext cx="2130300" cy="4095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36c3a9edba2_0_1358"/>
          <p:cNvSpPr txBox="1"/>
          <p:nvPr/>
        </p:nvSpPr>
        <p:spPr>
          <a:xfrm>
            <a:off x="393775" y="780925"/>
            <a:ext cx="424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Situación Actual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"/>
          <p:cNvSpPr txBox="1"/>
          <p:nvPr/>
        </p:nvSpPr>
        <p:spPr>
          <a:xfrm>
            <a:off x="147674" y="1788832"/>
            <a:ext cx="2499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 </a:t>
            </a:r>
            <a:r>
              <a:rPr b="1" lang="es" sz="17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General FIU</a:t>
            </a:r>
            <a:r>
              <a:rPr b="1" i="0" lang="es" sz="17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700" u="sng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 txBox="1"/>
          <p:nvPr/>
        </p:nvSpPr>
        <p:spPr>
          <a:xfrm>
            <a:off x="3031957" y="1855738"/>
            <a:ext cx="5699400" cy="12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Apoyar a universidades públicas y privadas acreditadas en la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generación, mantención y gestión de capacidades institucionales de I+D+i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fortalecer su contribución al desarrollo regional y nacional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promoviendo el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bienestar de las personas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desde una perspectiva integral de desarrollo económico, social y cultural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8" name="Google Shape;88;p7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9" name="Google Shape;8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517" y="158329"/>
            <a:ext cx="1149884" cy="44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 title="VRIIC-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7"/>
          <p:cNvSpPr txBox="1"/>
          <p:nvPr/>
        </p:nvSpPr>
        <p:spPr>
          <a:xfrm>
            <a:off x="147674" y="784868"/>
            <a:ext cx="6759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171700" y="1048950"/>
            <a:ext cx="693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700">
                <a:solidFill>
                  <a:srgbClr val="002060"/>
                </a:solidFill>
              </a:rPr>
              <a:t>Programa de Financiamiento Estructural I+D+i Universitario (FIU) </a:t>
            </a:r>
            <a:endParaRPr b="1" sz="1700">
              <a:solidFill>
                <a:srgbClr val="002060"/>
              </a:solidFill>
            </a:endParaRPr>
          </a:p>
        </p:txBody>
      </p:sp>
      <p:sp>
        <p:nvSpPr>
          <p:cNvPr id="94" name="Google Shape;94;p7"/>
          <p:cNvSpPr txBox="1"/>
          <p:nvPr/>
        </p:nvSpPr>
        <p:spPr>
          <a:xfrm>
            <a:off x="171700" y="3828850"/>
            <a:ext cx="64941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rgbClr val="002060"/>
                </a:solidFill>
              </a:rPr>
              <a:t>Fondo I+D+i Universitario Territorial (FIUT) </a:t>
            </a:r>
            <a:endParaRPr b="1" sz="1500">
              <a:solidFill>
                <a:srgbClr val="00206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500">
                <a:solidFill>
                  <a:srgbClr val="002060"/>
                </a:solidFill>
              </a:rPr>
              <a:t>Fondo Universitario I+D+i Universitario Frontera (FIUF)</a:t>
            </a:r>
            <a:endParaRPr b="1" sz="15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8"/>
        </a:solidFill>
      </p:bgPr>
    </p:bg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6c3a9edba2_0_1458"/>
          <p:cNvSpPr txBox="1"/>
          <p:nvPr/>
        </p:nvSpPr>
        <p:spPr>
          <a:xfrm>
            <a:off x="147674" y="784868"/>
            <a:ext cx="6759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2060"/>
              </a:solidFill>
              <a:highlight>
                <a:srgbClr val="EF712A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93" name="Google Shape;693;g36c3a9edba2_0_1458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94" name="Google Shape;694;g36c3a9edba2_0_14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g36c3a9edba2_0_1458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96" name="Google Shape;696;g36c3a9edba2_0_1458" title="VRIIC-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g36c3a9edba2_0_1458"/>
          <p:cNvSpPr txBox="1"/>
          <p:nvPr/>
        </p:nvSpPr>
        <p:spPr>
          <a:xfrm>
            <a:off x="542750" y="879550"/>
            <a:ext cx="81027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lang="e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98" name="Google Shape;698;g36c3a9edba2_0_1458"/>
          <p:cNvSpPr txBox="1"/>
          <p:nvPr/>
        </p:nvSpPr>
        <p:spPr>
          <a:xfrm>
            <a:off x="147675" y="967575"/>
            <a:ext cx="4318500" cy="38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4: Solución propuesta: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Basada en el diagnóstico y con enfoque de frontera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Sustentada en un marco teórico y conceptual.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Plantee hipótesis y componentes de I+D  C&amp;T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Defina resultados esperados  e indicadores para cada una de las dos etapas del proyecto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Aspectos diferenciadores y ventajas de la solución propuesta. 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Indique cómo se considerará la multi e interdisciplina</a:t>
            </a:r>
            <a:endParaRPr i="1" sz="10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Presente desarrollos novedosos, con adicionalidad y enfoque interdisciplinario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Char char="●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Justifique, por qué el desarrollo del Proyecto contribuirá a resolver parcial o totalmente las brechas y desafíos identificados.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9" name="Google Shape;699;g36c3a9edba2_0_1458"/>
          <p:cNvSpPr txBox="1"/>
          <p:nvPr/>
        </p:nvSpPr>
        <p:spPr>
          <a:xfrm>
            <a:off x="4437575" y="923925"/>
            <a:ext cx="4527900" cy="3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</a:t>
            </a: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 5: Objetivos del proyecto:</a:t>
            </a:r>
            <a:endParaRPr sz="16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 General: </a:t>
            </a:r>
            <a:endParaRPr b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○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Contribución al desarrollo nacional a partir de la realización de I+D+i de frontera. 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rtl="0" algn="l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○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Apoyo al desarrollo y fortalecimiento de capacidades de I+D+i que logren dar respuestas a misiones complejas con enfoque estratégico nacional, inter y transdisciplinario, en temas pertinentes a los desafíos país en el o las área(s) prioritaria(s) en que se focalice el Proyecto.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●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Objetivos específicos: </a:t>
            </a:r>
            <a:endParaRPr b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○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 vinculan directamente con las brechas identificadas en el diagnóstico. 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Calibri"/>
              <a:buChar char="○"/>
            </a:pP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Apuntan a las transformaciones que se requiere para abordarlas en el contexto de los desafíos país.</a:t>
            </a:r>
            <a:endParaRPr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8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6c3a9edba2_0_1473"/>
          <p:cNvSpPr txBox="1"/>
          <p:nvPr/>
        </p:nvSpPr>
        <p:spPr>
          <a:xfrm>
            <a:off x="147674" y="784868"/>
            <a:ext cx="6759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2060"/>
              </a:solidFill>
              <a:highlight>
                <a:srgbClr val="EF712A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05" name="Google Shape;705;g36c3a9edba2_0_147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06" name="Google Shape;706;g36c3a9edba2_0_14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g36c3a9edba2_0_1473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08" name="Google Shape;708;g36c3a9edba2_0_1473" title="VRIIC-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g36c3a9edba2_0_1473"/>
          <p:cNvSpPr txBox="1"/>
          <p:nvPr/>
        </p:nvSpPr>
        <p:spPr>
          <a:xfrm>
            <a:off x="542750" y="879550"/>
            <a:ext cx="8102700" cy="9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lang="e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10" name="Google Shape;710;g36c3a9edba2_0_1473"/>
          <p:cNvSpPr txBox="1"/>
          <p:nvPr/>
        </p:nvSpPr>
        <p:spPr>
          <a:xfrm>
            <a:off x="147675" y="517900"/>
            <a:ext cx="4318500" cy="4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1F299B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6: Metodología</a:t>
            </a:r>
            <a:endParaRPr b="1" sz="1800">
              <a:solidFill>
                <a:srgbClr val="1F299B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Detalle la metodología a utilizar para responder las preguntas de investigación y testear su(s) hipótesis.  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Refiérase al diseño de investigación y justifique los métodos y técnicas seleccionadas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Describa la metodología la programación y organización de actividades que le permitirá alcanzar resultados que conducirán al logro de la solución propuesta, distinguiendo según sea pertinente, etapas de investigación, desarrollo e innovación.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La metodología debe ser coherente con los objetivos, resultados e indicadores definidos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36c3a9edba2_0_1473"/>
          <p:cNvSpPr txBox="1"/>
          <p:nvPr/>
        </p:nvSpPr>
        <p:spPr>
          <a:xfrm>
            <a:off x="4759175" y="601225"/>
            <a:ext cx="4318500" cy="29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1F299B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7</a:t>
            </a:r>
            <a:r>
              <a:rPr lang="es" sz="1800">
                <a:solidFill>
                  <a:srgbClr val="1F299B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s" sz="1800">
                <a:solidFill>
                  <a:srgbClr val="1F299B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Contribución del proyecto al fortalecimiento y desarrollo de capacidades de I+D+i de frontera (Máximo 3 páginas)</a:t>
            </a:r>
            <a:endParaRPr sz="1800">
              <a:solidFill>
                <a:srgbClr val="1F299B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36c3a9edba2_0_1473"/>
          <p:cNvSpPr txBox="1"/>
          <p:nvPr/>
        </p:nvSpPr>
        <p:spPr>
          <a:xfrm>
            <a:off x="4593100" y="1767888"/>
            <a:ext cx="4279800" cy="1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Describa cómo el proyecto fortalecerá capacidades institucionales en las dimensiones del FIUF.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Poppins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Incluya el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cuadro de inversión proyectada en equipamiento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(tipo, monto, fase, año).</a:t>
            </a:r>
            <a:endParaRPr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6c875aa000_0_60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36c875aa000_0_60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9" name="Google Shape;719;g36c875aa000_0_60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0" name="Google Shape;720;g36c875aa000_0_60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1" name="Google Shape;721;g36c875aa000_0_60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22" name="Google Shape;722;g36c875aa000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g36c875aa000_0_60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36c875aa000_0_60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5" name="Google Shape;725;g36c875aa000_0_60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6" name="Google Shape;726;g36c875aa000_0_60"/>
          <p:cNvSpPr txBox="1"/>
          <p:nvPr/>
        </p:nvSpPr>
        <p:spPr>
          <a:xfrm>
            <a:off x="-2986550" y="13587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7" name="Google Shape;727;g36c875aa000_0_60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8" name="Google Shape;728;g36c875aa000_0_60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29" name="Google Shape;729;g36c875aa000_0_60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30" name="Google Shape;730;g36c875aa000_0_60"/>
          <p:cNvSpPr txBox="1"/>
          <p:nvPr/>
        </p:nvSpPr>
        <p:spPr>
          <a:xfrm>
            <a:off x="0" y="-2414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</p:txBody>
      </p:sp>
      <p:sp>
        <p:nvSpPr>
          <p:cNvPr id="731" name="Google Shape;731;g36c875aa000_0_60"/>
          <p:cNvSpPr txBox="1"/>
          <p:nvPr/>
        </p:nvSpPr>
        <p:spPr>
          <a:xfrm>
            <a:off x="-55150" y="769375"/>
            <a:ext cx="90378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8: Impacto esperado científico y tecnológico, económico, social y ambiental</a:t>
            </a:r>
            <a:endParaRPr b="1" sz="20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2" name="Google Shape;732;g36c875aa000_0_60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3" name="Google Shape;733;g36c875aa000_0_60"/>
          <p:cNvSpPr txBox="1"/>
          <p:nvPr/>
        </p:nvSpPr>
        <p:spPr>
          <a:xfrm>
            <a:off x="135150" y="1224950"/>
            <a:ext cx="8686800" cy="3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Principales resultados e impactos esperados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del Proyecto en el corto, mediano y largo plazo: económicos, sociales, ambientales. 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50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Nivel de desarrollo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hacia el término de la fase 1 y de la fase 2. 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Resultados esperados: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desarrollo de proyectos estratégicos, fortalecimiento de capacidades de frontera, inversión en infraestructura y equipamiento: creación y mantenimiento de infraestructura y equipamiento de I+D+i de frontera.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Impactos esperados: 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posicionamiento internacional, competitividad nacional, respuesta a desafíos país y fortalecimiento de la colaboración internacional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Principales beneficios de la aplicación de los resultados 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del Proyecto y la adicionalidad respecto a la situación actual.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50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Oportunidades de mercado y demanda potencial 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por los resultados del Proyecto. 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marR="50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Areas de impacto económico, social y ambiental. 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Cobertura nacional, regional, sectorial.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g36c875aa000_0_60"/>
          <p:cNvSpPr txBox="1"/>
          <p:nvPr/>
        </p:nvSpPr>
        <p:spPr>
          <a:xfrm flipH="1" rot="10800000">
            <a:off x="5007050" y="3054550"/>
            <a:ext cx="2857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6c3a9edba2_0_1494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g36c3a9edba2_0_1494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1" name="Google Shape;741;g36c3a9edba2_0_1494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2" name="Google Shape;742;g36c3a9edba2_0_1494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g36c3a9edba2_0_1494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44" name="Google Shape;744;g36c3a9edba2_0_14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g36c3a9edba2_0_1494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g36c3a9edba2_0_1494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" name="Google Shape;747;g36c3a9edba2_0_1494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48" name="Google Shape;748;g36c3a9edba2_0_1494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9" name="Google Shape;749;g36c3a9edba2_0_1494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0" name="Google Shape;750;g36c3a9edba2_0_1494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1" name="Google Shape;751;g36c3a9edba2_0_1494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2" name="Google Shape;752;g36c3a9edba2_0_1494"/>
          <p:cNvSpPr txBox="1"/>
          <p:nvPr/>
        </p:nvSpPr>
        <p:spPr>
          <a:xfrm>
            <a:off x="0" y="-2414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3" name="Google Shape;753;g36c3a9edba2_0_1494"/>
          <p:cNvSpPr txBox="1"/>
          <p:nvPr/>
        </p:nvSpPr>
        <p:spPr>
          <a:xfrm>
            <a:off x="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1F299B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9: Equipo de trabajo</a:t>
            </a:r>
            <a:endParaRPr b="1" sz="2800">
              <a:solidFill>
                <a:srgbClr val="1F299B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99B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g36c3a9edba2_0_1494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g36c3a9edba2_0_1494"/>
          <p:cNvSpPr txBox="1"/>
          <p:nvPr/>
        </p:nvSpPr>
        <p:spPr>
          <a:xfrm>
            <a:off x="135150" y="1224950"/>
            <a:ext cx="4337700" cy="29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6" name="Google Shape;756;g36c3a9edba2_0_1494"/>
          <p:cNvSpPr txBox="1"/>
          <p:nvPr/>
        </p:nvSpPr>
        <p:spPr>
          <a:xfrm>
            <a:off x="785175" y="3895800"/>
            <a:ext cx="352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757" name="Google Shape;757;g36c3a9edba2_0_1494"/>
          <p:cNvSpPr txBox="1"/>
          <p:nvPr/>
        </p:nvSpPr>
        <p:spPr>
          <a:xfrm flipH="1" rot="10800000">
            <a:off x="5007050" y="3054550"/>
            <a:ext cx="2857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8" name="Google Shape;758;g36c3a9edba2_0_1494"/>
          <p:cNvSpPr txBox="1"/>
          <p:nvPr/>
        </p:nvSpPr>
        <p:spPr>
          <a:xfrm>
            <a:off x="180200" y="1282550"/>
            <a:ext cx="82296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9.1.- Personal: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9.2 Directores e investigadores: </a:t>
            </a:r>
            <a:endParaRPr b="1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Poppins"/>
              <a:buChar char="-"/>
            </a:pPr>
            <a:r>
              <a:rPr b="1"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Perfil y experiencia:</a:t>
            </a:r>
            <a: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trayectoria en investigación y gestión de proyectos I+D+i (nacionales e internacionales) </a:t>
            </a:r>
            <a:r>
              <a:rPr i="1"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(máximo 1 página)</a:t>
            </a:r>
            <a:endParaRPr i="1"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Poppins"/>
              <a:buChar char="-"/>
            </a:pPr>
            <a:r>
              <a:rPr b="1"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Funciones y responsabilidades:</a:t>
            </a:r>
            <a: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rol concreto de cada integrante y su contribución al proyecto </a:t>
            </a:r>
            <a:r>
              <a:rPr i="1"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(máximo 1 página)</a:t>
            </a:r>
            <a:endParaRPr i="1"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Poppins"/>
              <a:buChar char="-"/>
            </a:pPr>
            <a:r>
              <a:rPr b="1"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Trayectoria científica:</a:t>
            </a:r>
            <a:r>
              <a:rPr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completar tabla con productividad desde 2019 </a:t>
            </a:r>
            <a:r>
              <a:rPr i="1" lang="es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(publicaciones, citas, dirección de tesis/postdocs y patentes)</a:t>
            </a:r>
            <a:endParaRPr i="1"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g36c3a9edba2_0_1494"/>
          <p:cNvSpPr txBox="1"/>
          <p:nvPr/>
        </p:nvSpPr>
        <p:spPr>
          <a:xfrm>
            <a:off x="6489450" y="1722650"/>
            <a:ext cx="1149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760" name="Google Shape;760;g36c3a9edba2_0_1494"/>
          <p:cNvGraphicFramePr/>
          <p:nvPr/>
        </p:nvGraphicFramePr>
        <p:xfrm>
          <a:off x="274300" y="1729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{B06A9AD7-3051-4E05-B930-CB14020C31E9}</a:tableStyleId>
              </a:tblPr>
              <a:tblGrid>
                <a:gridCol w="1198675"/>
                <a:gridCol w="906300"/>
                <a:gridCol w="1681050"/>
                <a:gridCol w="1344850"/>
                <a:gridCol w="2309625"/>
                <a:gridCol w="1154800"/>
              </a:tblGrid>
              <a:tr h="534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Nombre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RUT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Funciones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Formación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Experiencia/capacidades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pertinentes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Dedicación horas/mes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6E6"/>
                    </a:solidFill>
                  </a:tcPr>
                </a:tc>
              </a:tr>
              <a:tr h="282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Director/IP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Director alterno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30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6c3a9edba2_0_1537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g36c3a9edba2_0_1537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7" name="Google Shape;767;g36c3a9edba2_0_1537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68" name="Google Shape;768;g36c3a9edba2_0_1537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9" name="Google Shape;769;g36c3a9edba2_0_1537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70" name="Google Shape;770;g36c3a9edba2_0_15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g36c3a9edba2_0_1537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g36c3a9edba2_0_1537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3" name="Google Shape;773;g36c3a9edba2_0_1537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4" name="Google Shape;774;g36c3a9edba2_0_1537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5" name="Google Shape;775;g36c3a9edba2_0_1537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6" name="Google Shape;776;g36c3a9edba2_0_1537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7" name="Google Shape;777;g36c3a9edba2_0_1537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8" name="Google Shape;778;g36c3a9edba2_0_1537"/>
          <p:cNvSpPr txBox="1"/>
          <p:nvPr/>
        </p:nvSpPr>
        <p:spPr>
          <a:xfrm>
            <a:off x="0" y="-2414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9" name="Google Shape;779;g36c3a9edba2_0_1537"/>
          <p:cNvSpPr txBox="1"/>
          <p:nvPr/>
        </p:nvSpPr>
        <p:spPr>
          <a:xfrm>
            <a:off x="-5515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Sección </a:t>
            </a: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10: </a:t>
            </a:r>
            <a:r>
              <a:rPr b="1" lang="es" sz="2100">
                <a:solidFill>
                  <a:srgbClr val="002060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Co-financiamiento y aportes complementarios</a:t>
            </a:r>
            <a:endParaRPr b="1" sz="2100">
              <a:solidFill>
                <a:srgbClr val="002060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0" name="Google Shape;780;g36c3a9edba2_0_1537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1" name="Google Shape;781;g36c3a9edba2_0_1537"/>
          <p:cNvSpPr txBox="1"/>
          <p:nvPr/>
        </p:nvSpPr>
        <p:spPr>
          <a:xfrm>
            <a:off x="135150" y="1224950"/>
            <a:ext cx="4337700" cy="29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2" name="Google Shape;782;g36c3a9edba2_0_1537"/>
          <p:cNvSpPr txBox="1"/>
          <p:nvPr/>
        </p:nvSpPr>
        <p:spPr>
          <a:xfrm>
            <a:off x="785175" y="3895800"/>
            <a:ext cx="352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783" name="Google Shape;783;g36c3a9edba2_0_1537"/>
          <p:cNvSpPr txBox="1"/>
          <p:nvPr/>
        </p:nvSpPr>
        <p:spPr>
          <a:xfrm flipH="1" rot="10800000">
            <a:off x="5007050" y="3054550"/>
            <a:ext cx="2857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4" name="Google Shape;784;g36c3a9edba2_0_1537"/>
          <p:cNvSpPr txBox="1"/>
          <p:nvPr/>
        </p:nvSpPr>
        <p:spPr>
          <a:xfrm>
            <a:off x="180200" y="1282550"/>
            <a:ext cx="82296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Identifique fuentes externas e internas de financiamiento que apoyen la implementación del proyecto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Incluya aportes institucionales y de entidades asociadas (empresas, gobiernos regionales, etc.)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Justifique cada aporte según su pertinencia, alineación con los objetivos y valor estratégico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●"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Asegúrese de que coincida con el plan de trabajo y el presupuesto general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g36c3a9edba2_0_1537"/>
          <p:cNvSpPr txBox="1"/>
          <p:nvPr/>
        </p:nvSpPr>
        <p:spPr>
          <a:xfrm>
            <a:off x="6489450" y="1722650"/>
            <a:ext cx="1149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6c3a9edba2_0_1620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36c3a9edba2_0_1620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2" name="Google Shape;792;g36c3a9edba2_0_1620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3" name="Google Shape;793;g36c3a9edba2_0_1620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g36c3a9edba2_0_1620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5" name="Google Shape;795;g36c3a9edba2_0_16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796" name="Google Shape;796;g36c3a9edba2_0_1620"/>
          <p:cNvSpPr txBox="1"/>
          <p:nvPr/>
        </p:nvSpPr>
        <p:spPr>
          <a:xfrm>
            <a:off x="171700" y="769375"/>
            <a:ext cx="8071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36c3a9edba2_0_1620"/>
          <p:cNvSpPr txBox="1"/>
          <p:nvPr/>
        </p:nvSpPr>
        <p:spPr>
          <a:xfrm>
            <a:off x="106200" y="1380450"/>
            <a:ext cx="90378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8" name="Google Shape;798;g36c3a9edba2_0_1620"/>
          <p:cNvSpPr txBox="1"/>
          <p:nvPr/>
        </p:nvSpPr>
        <p:spPr>
          <a:xfrm>
            <a:off x="228550" y="1330350"/>
            <a:ext cx="767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99" name="Google Shape;799;g36c3a9edba2_0_1620"/>
          <p:cNvSpPr txBox="1"/>
          <p:nvPr/>
        </p:nvSpPr>
        <p:spPr>
          <a:xfrm>
            <a:off x="-2986550" y="1282550"/>
            <a:ext cx="873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0" name="Google Shape;800;g36c3a9edba2_0_1620"/>
          <p:cNvSpPr txBox="1"/>
          <p:nvPr/>
        </p:nvSpPr>
        <p:spPr>
          <a:xfrm>
            <a:off x="79650" y="1682750"/>
            <a:ext cx="8229600" cy="31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s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1" name="Google Shape;801;g36c3a9edba2_0_1620"/>
          <p:cNvSpPr txBox="1"/>
          <p:nvPr/>
        </p:nvSpPr>
        <p:spPr>
          <a:xfrm>
            <a:off x="0" y="1601450"/>
            <a:ext cx="8335800" cy="28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i="1" lang="es" sz="1300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 i="1" sz="13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2" name="Google Shape;802;g36c3a9edba2_0_1620"/>
          <p:cNvSpPr txBox="1"/>
          <p:nvPr/>
        </p:nvSpPr>
        <p:spPr>
          <a:xfrm>
            <a:off x="79650" y="1612725"/>
            <a:ext cx="5714400" cy="21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3" name="Google Shape;803;g36c3a9edba2_0_1620"/>
          <p:cNvSpPr txBox="1"/>
          <p:nvPr/>
        </p:nvSpPr>
        <p:spPr>
          <a:xfrm>
            <a:off x="0" y="-241475"/>
            <a:ext cx="69555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4" name="Google Shape;804;g36c3a9edba2_0_1620"/>
          <p:cNvSpPr txBox="1"/>
          <p:nvPr/>
        </p:nvSpPr>
        <p:spPr>
          <a:xfrm>
            <a:off x="-55150" y="769375"/>
            <a:ext cx="85953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1F299B"/>
                </a:solidFill>
                <a:highlight>
                  <a:srgbClr val="A1AAF6"/>
                </a:highlight>
                <a:latin typeface="Poppins"/>
                <a:ea typeface="Poppins"/>
                <a:cs typeface="Poppins"/>
                <a:sym typeface="Poppins"/>
              </a:rPr>
              <a:t>Contenidos planilla Excel:</a:t>
            </a:r>
            <a:endParaRPr b="1" sz="21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F299B"/>
              </a:solidFill>
              <a:highlight>
                <a:srgbClr val="A1AAF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5" name="Google Shape;805;g36c3a9edba2_0_1620"/>
          <p:cNvSpPr txBox="1"/>
          <p:nvPr/>
        </p:nvSpPr>
        <p:spPr>
          <a:xfrm>
            <a:off x="431400" y="4340425"/>
            <a:ext cx="60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 u="sng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6" name="Google Shape;806;g36c3a9edba2_0_1620"/>
          <p:cNvSpPr txBox="1"/>
          <p:nvPr/>
        </p:nvSpPr>
        <p:spPr>
          <a:xfrm>
            <a:off x="135150" y="1224950"/>
            <a:ext cx="4337700" cy="29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7" name="Google Shape;807;g36c3a9edba2_0_1620"/>
          <p:cNvSpPr txBox="1"/>
          <p:nvPr/>
        </p:nvSpPr>
        <p:spPr>
          <a:xfrm>
            <a:off x="785175" y="3895800"/>
            <a:ext cx="35271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808" name="Google Shape;808;g36c3a9edba2_0_1620"/>
          <p:cNvSpPr txBox="1"/>
          <p:nvPr/>
        </p:nvSpPr>
        <p:spPr>
          <a:xfrm flipH="1" rot="10800000">
            <a:off x="5007050" y="3054550"/>
            <a:ext cx="28575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9" name="Google Shape;809;g36c3a9edba2_0_1620"/>
          <p:cNvSpPr txBox="1"/>
          <p:nvPr/>
        </p:nvSpPr>
        <p:spPr>
          <a:xfrm>
            <a:off x="180200" y="1282550"/>
            <a:ext cx="5174400" cy="3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0" name="Google Shape;810;g36c3a9edba2_0_1620"/>
          <p:cNvSpPr txBox="1"/>
          <p:nvPr/>
        </p:nvSpPr>
        <p:spPr>
          <a:xfrm>
            <a:off x="6489450" y="1722650"/>
            <a:ext cx="1149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1" name="Google Shape;811;g36c3a9edba2_0_1620"/>
          <p:cNvSpPr txBox="1"/>
          <p:nvPr/>
        </p:nvSpPr>
        <p:spPr>
          <a:xfrm>
            <a:off x="5586275" y="886000"/>
            <a:ext cx="29670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2" name="Google Shape;812;g36c3a9edba2_0_1620"/>
          <p:cNvSpPr txBox="1"/>
          <p:nvPr/>
        </p:nvSpPr>
        <p:spPr>
          <a:xfrm>
            <a:off x="171700" y="1330350"/>
            <a:ext cx="4243200" cy="23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DEMOSTRACIÓN</a:t>
            </a: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 DIRECTAMENTE PLANILLA</a:t>
            </a:r>
            <a:r>
              <a:rPr b="1" lang="es" sz="1200">
                <a:solidFill>
                  <a:schemeClr val="dk1"/>
                </a:solidFill>
                <a:highlight>
                  <a:srgbClr val="EF712B"/>
                </a:highlight>
                <a:latin typeface="Poppins"/>
                <a:ea typeface="Poppins"/>
                <a:cs typeface="Poppins"/>
                <a:sym typeface="Poppins"/>
              </a:rPr>
              <a:t>)</a:t>
            </a:r>
            <a:endParaRPr b="1" sz="1200">
              <a:solidFill>
                <a:schemeClr val="dk1"/>
              </a:solidFill>
              <a:highlight>
                <a:srgbClr val="EF712B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c3a9edba2_0_11"/>
          <p:cNvSpPr txBox="1"/>
          <p:nvPr/>
        </p:nvSpPr>
        <p:spPr>
          <a:xfrm>
            <a:off x="147674" y="1788832"/>
            <a:ext cx="2499300" cy="4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" sz="17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Objetivo </a:t>
            </a:r>
            <a:r>
              <a:rPr b="1" lang="es" sz="17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Específico FIUF</a:t>
            </a:r>
            <a:r>
              <a:rPr b="1" i="0" lang="es" sz="1700" u="sng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1700" u="sng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6c3a9edba2_0_11"/>
          <p:cNvSpPr txBox="1"/>
          <p:nvPr/>
        </p:nvSpPr>
        <p:spPr>
          <a:xfrm>
            <a:off x="3031957" y="1855738"/>
            <a:ext cx="5699400" cy="17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Potenciar la contribución de las universidades con máxima acreditación institucional al desarrollo nacional, mediante el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fortalecimiento de capacidades de I+D+i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orientadas a dar respuestas a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misiones complejas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enfoque estratégico nacional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 y transdisciplinario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en áreas prioritarias vinculadas a los </a:t>
            </a:r>
            <a:r>
              <a:rPr b="1"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desafíos país definidos por el Consejo CTCI</a:t>
            </a:r>
            <a:r>
              <a:rPr lang="e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1" name="Google Shape;101;g36c3a9edba2_0_11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2" name="Google Shape;102;g36c3a9edba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6c3a9edba2_0_11" title="VRIIC-3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6c3a9edba2_0_11"/>
          <p:cNvSpPr txBox="1"/>
          <p:nvPr/>
        </p:nvSpPr>
        <p:spPr>
          <a:xfrm>
            <a:off x="147674" y="784868"/>
            <a:ext cx="67590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6c3a9edba2_0_11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0" y="-2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2802300" y="2227950"/>
            <a:ext cx="19554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450225" y="2040550"/>
            <a:ext cx="19554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4335075" y="3686975"/>
            <a:ext cx="19554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6913875" y="3698650"/>
            <a:ext cx="19554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" name="Google Shape;117;p4" title="Ellipse 2 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5075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171700" y="769375"/>
            <a:ext cx="39303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alibri"/>
              <a:buNone/>
            </a:pPr>
            <a:r>
              <a:rPr b="1" lang="es" sz="2100">
                <a:solidFill>
                  <a:srgbClr val="1F3864"/>
                </a:solidFill>
                <a:highlight>
                  <a:srgbClr val="A1AAF6"/>
                </a:highlight>
                <a:latin typeface="Lexend"/>
                <a:ea typeface="Lexend"/>
                <a:cs typeface="Lexend"/>
                <a:sym typeface="Lexend"/>
              </a:rPr>
              <a:t>Etapas del FIU Frontera</a:t>
            </a:r>
            <a:endParaRPr i="0" sz="400" u="none" cap="none" strike="noStrike">
              <a:solidFill>
                <a:srgbClr val="1F3864"/>
              </a:solidFill>
              <a:highlight>
                <a:srgbClr val="A1AAF6"/>
              </a:highlight>
              <a:latin typeface="Lexend Medium"/>
              <a:ea typeface="Lexend Medium"/>
              <a:cs typeface="Lexend Medium"/>
              <a:sym typeface="Lexend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4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0" name="Google Shape;12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65517" y="158329"/>
            <a:ext cx="1149884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 rot="-5400000">
            <a:off x="119400" y="2057475"/>
            <a:ext cx="2223825" cy="2312175"/>
          </a:xfrm>
          <a:prstGeom prst="flowChartOffpage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75225" y="2127650"/>
            <a:ext cx="1891500" cy="23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100">
                <a:solidFill>
                  <a:schemeClr val="dk1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Etapa 1: Diagnóstico y Plan</a:t>
            </a:r>
            <a:endParaRPr sz="900">
              <a:solidFill>
                <a:schemeClr val="dk1"/>
              </a:solidFill>
              <a:highlight>
                <a:srgbClr val="EF712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Levantamiento de línea base y brechas de capacidades institucionales en I+D+i al 21 de abril.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Diseño de </a:t>
            </a:r>
            <a: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 de trabajo </a:t>
            </a: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10 años al 21 de septiembre.</a:t>
            </a:r>
            <a:endParaRPr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2127050" y="2168213"/>
            <a:ext cx="25980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Resultados Esperados</a:t>
            </a:r>
            <a:endParaRPr sz="11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Diagnóstico institucional </a:t>
            </a: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capacidades y brechas con un enfoque en áreas de frontera y desafíos país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b="1"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 de Frontera </a:t>
            </a: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(PDF) a 10 años enfocado en abordar misiones de frontera y desafíos país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 rot="-5400000">
            <a:off x="4956375" y="1881700"/>
            <a:ext cx="2090600" cy="2689750"/>
          </a:xfrm>
          <a:prstGeom prst="flowChartOffpage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4656775" y="2181275"/>
            <a:ext cx="24456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200"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Etapa 2: Implementación del Plan</a:t>
            </a:r>
            <a:endParaRPr sz="1200">
              <a:highlight>
                <a:srgbClr val="EF712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Para el desarrollo y fortalecimiento de capacidades de I+D+i que permitan dar respuestas a misiones de frontera con enfoque estratégico nacional, en temas pertinentes a los desafíos país </a:t>
            </a:r>
            <a:endParaRPr sz="1200">
              <a:solidFill>
                <a:srgbClr val="00206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7188600" y="1042763"/>
            <a:ext cx="19554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200">
                <a:solidFill>
                  <a:srgbClr val="002060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Resultados Esperados</a:t>
            </a:r>
            <a:endParaRPr sz="1200">
              <a:solidFill>
                <a:srgbClr val="002060"/>
              </a:solidFill>
              <a:highlight>
                <a:srgbClr val="EF712B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Desarrollo de proyectos estratégicos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Fortalecimiento de Capacidades de frontera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Inversión en infraestructura y equipamiento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7159638" y="3259425"/>
            <a:ext cx="2013300" cy="18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1200">
                <a:solidFill>
                  <a:schemeClr val="dk1"/>
                </a:solidFill>
                <a:highlight>
                  <a:srgbClr val="EF712B"/>
                </a:highlight>
                <a:latin typeface="Calibri"/>
                <a:ea typeface="Calibri"/>
                <a:cs typeface="Calibri"/>
                <a:sym typeface="Calibri"/>
              </a:rPr>
              <a:t>Impactos Esperados</a:t>
            </a:r>
            <a:endParaRPr sz="1200">
              <a:solidFill>
                <a:schemeClr val="dk1"/>
              </a:solidFill>
              <a:highlight>
                <a:srgbClr val="EF712B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Posicionamiento internacional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Competitividad nacional 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Respuesta a desafíos país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0350" lvl="0" marL="28575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alibri"/>
              <a:buChar char="•"/>
            </a:pPr>
            <a:r>
              <a:rPr lang="es" sz="1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Fortalecimiento de la colaboración internacional</a:t>
            </a:r>
            <a:endParaRPr sz="1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413700" y="4397675"/>
            <a:ext cx="15066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9 meses</a:t>
            </a:r>
            <a:endParaRPr b="1"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5072375" y="4482650"/>
            <a:ext cx="1327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/>
              <a:t>  10 años</a:t>
            </a:r>
            <a:endParaRPr b="1"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c3a9edba2_0_721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6c3a9edba2_0_721"/>
          <p:cNvSpPr txBox="1"/>
          <p:nvPr/>
        </p:nvSpPr>
        <p:spPr>
          <a:xfrm>
            <a:off x="527050" y="1142125"/>
            <a:ext cx="7678200" cy="2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g36c3a9edba2_0_721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" name="Google Shape;137;g36c3a9edba2_0_721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g36c3a9edba2_0_721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39" name="Google Shape;139;g36c3a9edba2_0_7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6c3a9edba2_0_721"/>
          <p:cNvSpPr txBox="1"/>
          <p:nvPr/>
        </p:nvSpPr>
        <p:spPr>
          <a:xfrm>
            <a:off x="171700" y="769375"/>
            <a:ext cx="8071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100">
                <a:solidFill>
                  <a:srgbClr val="1F299B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Dimensiones de capacidades institucionales de I+D+i</a:t>
            </a:r>
            <a:endParaRPr b="1" sz="2100">
              <a:solidFill>
                <a:srgbClr val="1F299B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AutoNum type="arabicPeriod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Modelo de gestión, costos, datos, gobernanza y normativas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AutoNum type="arabicPeriod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Infraestructura y equipamiento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(laboratorios, terrenos y otros)</a:t>
            </a:r>
            <a:b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AutoNum type="arabicPeriod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Programas de postgrado y claustros académicos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(según áreas OCDE)</a:t>
            </a:r>
            <a:b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i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AutoNum type="arabicPeriod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Líneas de investigación y capital humano avanzado asociado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AutoNum type="arabicPeriod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Colaboración internacional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Calibri"/>
              <a:buAutoNum type="arabicPeriod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Innovación, emprendimiento y transferencia de conocimiento y/o tecnología</a:t>
            </a:r>
            <a:b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3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Vinculación, difusión y redes en torno a la I+D+i</a:t>
            </a:r>
            <a:br>
              <a:rPr b="1" lang="es" sz="1100">
                <a:solidFill>
                  <a:schemeClr val="dk1"/>
                </a:solidFill>
              </a:rPr>
            </a:b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rgbClr val="002060"/>
              </a:solidFill>
              <a:highlight>
                <a:srgbClr val="A1AAF6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c3a9edba2_0_733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36c3a9edba2_0_733"/>
          <p:cNvSpPr txBox="1"/>
          <p:nvPr/>
        </p:nvSpPr>
        <p:spPr>
          <a:xfrm>
            <a:off x="742350" y="1054650"/>
            <a:ext cx="76782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t/>
            </a:r>
            <a:endParaRPr b="1" sz="3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b="1" lang="es" sz="3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Bases de la Convocatoria a Proyectos Estratégicos de I+D+i de Frontera</a:t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3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Lineamientos clave, requisitos, condiciones de participación y criterios de evaluación</a:t>
            </a:r>
            <a:endParaRPr sz="17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6c3a9edba2_0_733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8" name="Google Shape;148;g36c3a9edba2_0_733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" name="Google Shape;149;g36c3a9edba2_0_733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0" name="Google Shape;150;g36c3a9edba2_0_7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299B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6c3a9edba2_0_744"/>
          <p:cNvSpPr/>
          <p:nvPr/>
        </p:nvSpPr>
        <p:spPr>
          <a:xfrm>
            <a:off x="-55150" y="-54450"/>
            <a:ext cx="9199200" cy="5197800"/>
          </a:xfrm>
          <a:prstGeom prst="rect">
            <a:avLst/>
          </a:prstGeom>
          <a:solidFill>
            <a:srgbClr val="DFE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6c3a9edba2_0_744"/>
          <p:cNvSpPr txBox="1"/>
          <p:nvPr/>
        </p:nvSpPr>
        <p:spPr>
          <a:xfrm>
            <a:off x="557500" y="849100"/>
            <a:ext cx="74862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Los Proyectos Estratégicos de I+D+i de Frontera son </a:t>
            </a:r>
            <a:r>
              <a:rPr b="1"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iniciativas científicas, tecnológicas y de fortalecimiento de capacidades</a:t>
            </a: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que se sitúan en la </a:t>
            </a:r>
            <a:r>
              <a:rPr b="1"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frontera del conocimiento</a:t>
            </a: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y están orientadas a </a:t>
            </a:r>
            <a:r>
              <a:rPr b="1"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responder a desafíos país</a:t>
            </a: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mediante un enfoque </a:t>
            </a:r>
            <a:r>
              <a:rPr b="1"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colaborativo, interdisciplinario y con alto impacto institucional</a:t>
            </a:r>
            <a:r>
              <a:rPr lang="e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6c3a9edba2_0_744"/>
          <p:cNvSpPr txBox="1"/>
          <p:nvPr>
            <p:ph idx="12" type="sldNum"/>
          </p:nvPr>
        </p:nvSpPr>
        <p:spPr>
          <a:xfrm>
            <a:off x="859535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s"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g36c3a9edba2_0_744" title="VRIIC-3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700" y="152397"/>
            <a:ext cx="1837269" cy="4169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g36c3a9edba2_0_744"/>
          <p:cNvCxnSpPr/>
          <p:nvPr/>
        </p:nvCxnSpPr>
        <p:spPr>
          <a:xfrm>
            <a:off x="228538" y="709248"/>
            <a:ext cx="8686800" cy="0"/>
          </a:xfrm>
          <a:prstGeom prst="straightConnector1">
            <a:avLst/>
          </a:prstGeom>
          <a:noFill/>
          <a:ln cap="flat" cmpd="sng" w="11425">
            <a:solidFill>
              <a:srgbClr val="1F299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0" name="Google Shape;160;g36c3a9edba2_0_7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5517" y="158329"/>
            <a:ext cx="1149885" cy="44290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6c3a9edba2_0_744"/>
          <p:cNvSpPr txBox="1"/>
          <p:nvPr/>
        </p:nvSpPr>
        <p:spPr>
          <a:xfrm>
            <a:off x="171700" y="1015425"/>
            <a:ext cx="6836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1F299B"/>
                </a:solidFill>
                <a:highlight>
                  <a:srgbClr val="A1AAF6"/>
                </a:highlight>
                <a:latin typeface="Poppins"/>
                <a:ea typeface="Poppins"/>
                <a:cs typeface="Poppins"/>
                <a:sym typeface="Poppins"/>
              </a:rPr>
              <a:t>¿</a:t>
            </a:r>
            <a:r>
              <a:rPr b="1" lang="es" sz="2100">
                <a:solidFill>
                  <a:srgbClr val="1F299B"/>
                </a:solidFill>
                <a:highlight>
                  <a:srgbClr val="A1AAF6"/>
                </a:highlight>
                <a:latin typeface="Calibri"/>
                <a:ea typeface="Calibri"/>
                <a:cs typeface="Calibri"/>
                <a:sym typeface="Calibri"/>
              </a:rPr>
              <a:t>Qué son los Proyectos Estratégicos de I+D+i de Frontera?</a:t>
            </a:r>
            <a:endParaRPr b="1" sz="1800">
              <a:solidFill>
                <a:srgbClr val="1F299B"/>
              </a:solidFill>
              <a:highlight>
                <a:srgbClr val="A1AAF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