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3280" r:id="rId2"/>
    <p:sldId id="3281" r:id="rId3"/>
  </p:sldIdLst>
  <p:sldSz cx="9144000" cy="5143500" type="screen16x9"/>
  <p:notesSz cx="6858000" cy="9144000"/>
  <p:embeddedFontLst>
    <p:embeddedFont>
      <p:font typeface="Arial Black" panose="020B0A04020102020204" pitchFamily="34" charset="0"/>
      <p:regular r:id="rId5"/>
      <p:bold r:id="rId6"/>
    </p:embeddedFont>
    <p:embeddedFont>
      <p:font typeface="Arial Nova" panose="020B0504020202020204" pitchFamily="34" charset="0"/>
      <p:regular r:id="rId7"/>
      <p:bold r:id="rId8"/>
      <p:italic r:id="rId9"/>
      <p:boldItalic r:id="rId10"/>
    </p:embeddedFont>
    <p:embeddedFont>
      <p:font typeface="Arial Nova Cond" panose="020B050602020202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xTZ/Qcf+WZXyvhHtpLwgOrHk1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77A0B8-74EA-4615-A2E9-C26B35B4DE48}">
  <a:tblStyle styleId="{0B77A0B8-74EA-4615-A2E9-C26B35B4DE4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68"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10 minutos en total</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AD9570-A77D-41B0-82DF-C829526361CC}"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4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10 minutos en total</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AD9570-A77D-41B0-82DF-C829526361CC}"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70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8"/>
        <p:cNvGrpSpPr/>
        <p:nvPr/>
      </p:nvGrpSpPr>
      <p:grpSpPr>
        <a:xfrm>
          <a:off x="0" y="0"/>
          <a:ext cx="0" cy="0"/>
          <a:chOff x="0" y="0"/>
          <a:chExt cx="0" cy="0"/>
        </a:xfrm>
      </p:grpSpPr>
      <p:sp>
        <p:nvSpPr>
          <p:cNvPr id="59" name="Google Shape;59;p4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1" name="Google Shape;61;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3" name="Google Shape;73;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6"/>
        <p:cNvGrpSpPr/>
        <p:nvPr/>
      </p:nvGrpSpPr>
      <p:grpSpPr>
        <a:xfrm>
          <a:off x="0" y="0"/>
          <a:ext cx="0" cy="0"/>
          <a:chOff x="0" y="0"/>
          <a:chExt cx="0" cy="0"/>
        </a:xfrm>
      </p:grpSpPr>
      <p:sp>
        <p:nvSpPr>
          <p:cNvPr id="77" name="Google Shape;77;p4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4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3"/>
        <p:cNvGrpSpPr/>
        <p:nvPr/>
      </p:nvGrpSpPr>
      <p:grpSpPr>
        <a:xfrm>
          <a:off x="0" y="0"/>
          <a:ext cx="0" cy="0"/>
          <a:chOff x="0" y="0"/>
          <a:chExt cx="0" cy="0"/>
        </a:xfrm>
      </p:grpSpPr>
      <p:sp>
        <p:nvSpPr>
          <p:cNvPr id="84" name="Google Shape;84;p4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6" name="Google Shape;86;p4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4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8" name="Google Shape;88;p4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2"/>
        <p:cNvGrpSpPr/>
        <p:nvPr/>
      </p:nvGrpSpPr>
      <p:grpSpPr>
        <a:xfrm>
          <a:off x="0" y="0"/>
          <a:ext cx="0" cy="0"/>
          <a:chOff x="0" y="0"/>
          <a:chExt cx="0" cy="0"/>
        </a:xfrm>
      </p:grpSpPr>
      <p:sp>
        <p:nvSpPr>
          <p:cNvPr id="93" name="Google Shape;93;p5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7"/>
        <p:cNvGrpSpPr/>
        <p:nvPr/>
      </p:nvGrpSpPr>
      <p:grpSpPr>
        <a:xfrm>
          <a:off x="0" y="0"/>
          <a:ext cx="0" cy="0"/>
          <a:chOff x="0" y="0"/>
          <a:chExt cx="0" cy="0"/>
        </a:xfrm>
      </p:grpSpPr>
      <p:sp>
        <p:nvSpPr>
          <p:cNvPr id="98" name="Google Shape;98;p5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00" name="Google Shape;100;p5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1" name="Google Shape;101;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4"/>
        <p:cNvGrpSpPr/>
        <p:nvPr/>
      </p:nvGrpSpPr>
      <p:grpSpPr>
        <a:xfrm>
          <a:off x="0" y="0"/>
          <a:ext cx="0" cy="0"/>
          <a:chOff x="0" y="0"/>
          <a:chExt cx="0" cy="0"/>
        </a:xfrm>
      </p:grpSpPr>
      <p:sp>
        <p:nvSpPr>
          <p:cNvPr id="105" name="Google Shape;105;p5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2"/>
          <p:cNvSpPr>
            <a:spLocks noGrp="1"/>
          </p:cNvSpPr>
          <p:nvPr>
            <p:ph type="pic" idx="2"/>
          </p:nvPr>
        </p:nvSpPr>
        <p:spPr>
          <a:xfrm>
            <a:off x="3887391" y="740569"/>
            <a:ext cx="4629150" cy="3655219"/>
          </a:xfrm>
          <a:prstGeom prst="rect">
            <a:avLst/>
          </a:prstGeom>
          <a:noFill/>
          <a:ln>
            <a:noFill/>
          </a:ln>
        </p:spPr>
      </p:sp>
      <p:sp>
        <p:nvSpPr>
          <p:cNvPr id="107" name="Google Shape;107;p5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8" name="Google Shape;108;p5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1"/>
        <p:cNvGrpSpPr/>
        <p:nvPr/>
      </p:nvGrpSpPr>
      <p:grpSpPr>
        <a:xfrm>
          <a:off x="0" y="0"/>
          <a:ext cx="0" cy="0"/>
          <a:chOff x="0" y="0"/>
          <a:chExt cx="0" cy="0"/>
        </a:xfrm>
      </p:grpSpPr>
      <p:sp>
        <p:nvSpPr>
          <p:cNvPr id="112" name="Google Shape;112;p5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4" name="Google Shape;114;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7"/>
        <p:cNvGrpSpPr/>
        <p:nvPr/>
      </p:nvGrpSpPr>
      <p:grpSpPr>
        <a:xfrm>
          <a:off x="0" y="0"/>
          <a:ext cx="0" cy="0"/>
          <a:chOff x="0" y="0"/>
          <a:chExt cx="0" cy="0"/>
        </a:xfrm>
      </p:grpSpPr>
      <p:sp>
        <p:nvSpPr>
          <p:cNvPr id="118" name="Google Shape;118;p5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0" name="Google Shape;120;p5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 name="Google Shape;50;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Google Shape;51;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 name="Google Shape;52;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5092BC8-384F-467D-8214-C142151CBCC3}"/>
              </a:ext>
            </a:extLst>
          </p:cNvPr>
          <p:cNvSpPr/>
          <p:nvPr/>
        </p:nvSpPr>
        <p:spPr>
          <a:xfrm>
            <a:off x="1" y="0"/>
            <a:ext cx="2340428" cy="51435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L" sz="1350" kern="1200">
              <a:solidFill>
                <a:prstClr val="white"/>
              </a:solidFill>
              <a:latin typeface="Calibri" panose="020F0502020204030204"/>
            </a:endParaRPr>
          </a:p>
        </p:txBody>
      </p:sp>
      <p:sp>
        <p:nvSpPr>
          <p:cNvPr id="4" name="CuadroTexto 3">
            <a:extLst>
              <a:ext uri="{FF2B5EF4-FFF2-40B4-BE49-F238E27FC236}">
                <a16:creationId xmlns:a16="http://schemas.microsoft.com/office/drawing/2014/main" id="{E3B949E9-F658-4ADC-8800-6E2B922BCB42}"/>
              </a:ext>
            </a:extLst>
          </p:cNvPr>
          <p:cNvSpPr txBox="1"/>
          <p:nvPr/>
        </p:nvSpPr>
        <p:spPr>
          <a:xfrm>
            <a:off x="101102" y="1709670"/>
            <a:ext cx="2127638" cy="715581"/>
          </a:xfrm>
          <a:prstGeom prst="rect">
            <a:avLst/>
          </a:prstGeom>
          <a:noFill/>
        </p:spPr>
        <p:txBody>
          <a:bodyPr wrap="square" rtlCol="0">
            <a:spAutoFit/>
          </a:bodyPr>
          <a:lstStyle/>
          <a:p>
            <a:pPr marL="342900" indent="-342900" defTabSz="685800">
              <a:buClrTx/>
              <a:buAutoNum type="arabicPeriod"/>
              <a:defRPr/>
            </a:pPr>
            <a:r>
              <a:rPr lang="es-CL" sz="1350" kern="1200" dirty="0">
                <a:solidFill>
                  <a:prstClr val="white"/>
                </a:solidFill>
                <a:latin typeface="Arial Nova" panose="020B0504020202020204" pitchFamily="34" charset="0"/>
                <a:ea typeface="+mn-ea"/>
                <a:cs typeface="+mn-cs"/>
              </a:rPr>
              <a:t>Leer caso</a:t>
            </a:r>
          </a:p>
          <a:p>
            <a:pPr marL="342900" indent="-342900" defTabSz="685800">
              <a:buClrTx/>
              <a:buAutoNum type="arabicPeriod"/>
              <a:defRPr/>
            </a:pPr>
            <a:r>
              <a:rPr lang="es-CL" sz="1350" kern="1200" dirty="0">
                <a:solidFill>
                  <a:prstClr val="white"/>
                </a:solidFill>
                <a:latin typeface="Arial Nova" panose="020B0504020202020204" pitchFamily="34" charset="0"/>
                <a:ea typeface="+mn-ea"/>
                <a:cs typeface="+mn-cs"/>
              </a:rPr>
              <a:t>Discutir posibles estrategias a seguir</a:t>
            </a:r>
          </a:p>
        </p:txBody>
      </p:sp>
      <p:pic>
        <p:nvPicPr>
          <p:cNvPr id="16" name="Picture 2">
            <a:extLst>
              <a:ext uri="{FF2B5EF4-FFF2-40B4-BE49-F238E27FC236}">
                <a16:creationId xmlns:a16="http://schemas.microsoft.com/office/drawing/2014/main" id="{C2F2FEAE-A5A7-4310-83B6-ACFAAEC3921E}"/>
              </a:ext>
            </a:extLst>
          </p:cNvPr>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19287700">
            <a:off x="810838" y="-9247"/>
            <a:ext cx="895726" cy="895726"/>
          </a:xfrm>
          <a:prstGeom prst="rect">
            <a:avLst/>
          </a:prstGeom>
        </p:spPr>
      </p:pic>
      <p:sp>
        <p:nvSpPr>
          <p:cNvPr id="17" name="CuadroTexto 16">
            <a:extLst>
              <a:ext uri="{FF2B5EF4-FFF2-40B4-BE49-F238E27FC236}">
                <a16:creationId xmlns:a16="http://schemas.microsoft.com/office/drawing/2014/main" id="{163859C8-7852-4BCD-A5DC-5616977B0B33}"/>
              </a:ext>
            </a:extLst>
          </p:cNvPr>
          <p:cNvSpPr txBox="1"/>
          <p:nvPr/>
        </p:nvSpPr>
        <p:spPr>
          <a:xfrm>
            <a:off x="177233" y="981703"/>
            <a:ext cx="1991838" cy="300082"/>
          </a:xfrm>
          <a:prstGeom prst="rect">
            <a:avLst/>
          </a:prstGeom>
          <a:noFill/>
        </p:spPr>
        <p:txBody>
          <a:bodyPr wrap="square" rtlCol="0">
            <a:spAutoFit/>
          </a:bodyPr>
          <a:lstStyle/>
          <a:p>
            <a:pPr algn="ctr" defTabSz="685800">
              <a:buClrTx/>
              <a:defRPr/>
            </a:pPr>
            <a:r>
              <a:rPr lang="es-CL" sz="1350" kern="1200" dirty="0">
                <a:solidFill>
                  <a:prstClr val="white"/>
                </a:solidFill>
                <a:latin typeface="Arial Black" panose="020B0A04020102020204" pitchFamily="34" charset="0"/>
                <a:ea typeface="+mn-ea"/>
                <a:cs typeface="+mn-cs"/>
              </a:rPr>
              <a:t>Actividad </a:t>
            </a:r>
          </a:p>
        </p:txBody>
      </p:sp>
      <p:pic>
        <p:nvPicPr>
          <p:cNvPr id="3076" name="Picture 4" descr="Resultado de imagen para fast times icon">
            <a:extLst>
              <a:ext uri="{FF2B5EF4-FFF2-40B4-BE49-F238E27FC236}">
                <a16:creationId xmlns:a16="http://schemas.microsoft.com/office/drawing/2014/main" id="{1A4D99C6-A56C-466B-BCFB-9D8CD651DBF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24763" y="3946109"/>
            <a:ext cx="1088532" cy="108853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173110" y="3650347"/>
            <a:ext cx="1991838" cy="300082"/>
          </a:xfrm>
          <a:prstGeom prst="rect">
            <a:avLst/>
          </a:prstGeom>
          <a:noFill/>
        </p:spPr>
        <p:txBody>
          <a:bodyPr wrap="square" rtlCol="0">
            <a:spAutoFit/>
          </a:bodyPr>
          <a:lstStyle/>
          <a:p>
            <a:pPr algn="ctr" defTabSz="685800">
              <a:buClrTx/>
              <a:defRPr/>
            </a:pPr>
            <a:r>
              <a:rPr lang="es-CL" sz="1350" dirty="0">
                <a:solidFill>
                  <a:prstClr val="white"/>
                </a:solidFill>
                <a:latin typeface="Arial Black" panose="020B0A04020102020204" pitchFamily="34" charset="0"/>
              </a:rPr>
              <a:t>15</a:t>
            </a:r>
            <a:r>
              <a:rPr lang="es-CL" sz="1350" kern="1200" dirty="0">
                <a:solidFill>
                  <a:prstClr val="white"/>
                </a:solidFill>
                <a:latin typeface="Arial Black" panose="020B0A04020102020204" pitchFamily="34" charset="0"/>
                <a:ea typeface="+mn-ea"/>
                <a:cs typeface="+mn-cs"/>
              </a:rPr>
              <a:t> Minutos</a:t>
            </a:r>
          </a:p>
        </p:txBody>
      </p:sp>
      <p:pic>
        <p:nvPicPr>
          <p:cNvPr id="37" name="Picture 4" descr="Favicon 192">
            <a:extLst>
              <a:ext uri="{FF2B5EF4-FFF2-40B4-BE49-F238E27FC236}">
                <a16:creationId xmlns:a16="http://schemas.microsoft.com/office/drawing/2014/main" id="{7029DE8D-23CC-48AC-AB9A-57D947AB90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78300" y="28523"/>
            <a:ext cx="517086" cy="5170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7324135-B40D-4651-BAC4-8A11209AFD51}"/>
              </a:ext>
            </a:extLst>
          </p:cNvPr>
          <p:cNvSpPr txBox="1"/>
          <p:nvPr/>
        </p:nvSpPr>
        <p:spPr>
          <a:xfrm>
            <a:off x="2552489" y="202549"/>
            <a:ext cx="5850472" cy="4832092"/>
          </a:xfrm>
          <a:prstGeom prst="rect">
            <a:avLst/>
          </a:prstGeom>
          <a:noFill/>
        </p:spPr>
        <p:txBody>
          <a:bodyPr wrap="square" rtlCol="0">
            <a:spAutoFit/>
          </a:bodyPr>
          <a:lstStyle/>
          <a:p>
            <a:r>
              <a:rPr lang="es-CL" dirty="0">
                <a:latin typeface="Arial Nova Cond" panose="020B0506020202020204" pitchFamily="34" charset="0"/>
              </a:rPr>
              <a:t>Un investigador de la Usach logro encontró una </a:t>
            </a:r>
            <a:r>
              <a:rPr lang="es-CL" b="1" dirty="0">
                <a:latin typeface="Arial Nova Cond" panose="020B0506020202020204" pitchFamily="34" charset="0"/>
              </a:rPr>
              <a:t>enzima que es capaz de eliminar de las prendas textiles los colorantes artificiales y naturales. </a:t>
            </a:r>
            <a:r>
              <a:rPr lang="es-CL" dirty="0">
                <a:latin typeface="Arial Nova Cond" panose="020B0506020202020204" pitchFamily="34" charset="0"/>
              </a:rPr>
              <a:t>El investigador entonces, entusiasmado, la aisló, midió su actividad enzimática y determinó que funciona en forma eficiente en un amplio rango de temperaturas. Además, a nivel científico no hay nada igual descrito, viendo así un enorme potencial en la industria textil y en la comunidad científica. </a:t>
            </a:r>
          </a:p>
          <a:p>
            <a:r>
              <a:rPr lang="es-CL" dirty="0">
                <a:latin typeface="Arial Nova Cond" panose="020B0506020202020204" pitchFamily="34" charset="0"/>
              </a:rPr>
              <a:t>DGT se acerca a este investigador y se genera un </a:t>
            </a:r>
            <a:r>
              <a:rPr lang="es-CL" dirty="0" err="1">
                <a:latin typeface="Arial Nova Cond" panose="020B0506020202020204" pitchFamily="34" charset="0"/>
              </a:rPr>
              <a:t>Disclosure</a:t>
            </a:r>
            <a:r>
              <a:rPr lang="es-CL" dirty="0">
                <a:latin typeface="Arial Nova Cond" panose="020B0506020202020204" pitchFamily="34" charset="0"/>
              </a:rPr>
              <a:t>. A partir de aquí la DGT realiza una búsqueda de patentes de enzimas cuya actividad sea similar a lo encontrado por el investigador. </a:t>
            </a:r>
            <a:r>
              <a:rPr lang="es-CL" b="1" dirty="0">
                <a:latin typeface="Arial Nova Cond" panose="020B0506020202020204" pitchFamily="34" charset="0"/>
              </a:rPr>
              <a:t>Al parecer habría novedad, nivel inventivo y aplicación industrial. </a:t>
            </a:r>
            <a:r>
              <a:rPr lang="es-CL" dirty="0">
                <a:latin typeface="Arial Nova Cond" panose="020B0506020202020204" pitchFamily="34" charset="0"/>
              </a:rPr>
              <a:t>En el estudio del estado del arte se encuentra que esta novedosa enzima </a:t>
            </a:r>
            <a:r>
              <a:rPr lang="es-CL" b="1" dirty="0">
                <a:latin typeface="Arial Nova Cond" panose="020B0506020202020204" pitchFamily="34" charset="0"/>
              </a:rPr>
              <a:t>no ha sido publicada ni estudiada </a:t>
            </a:r>
            <a:r>
              <a:rPr lang="es-CL" dirty="0">
                <a:latin typeface="Arial Nova Cond" panose="020B0506020202020204" pitchFamily="34" charset="0"/>
              </a:rPr>
              <a:t>a nivel científico. </a:t>
            </a:r>
          </a:p>
          <a:p>
            <a:r>
              <a:rPr lang="es-CL" dirty="0">
                <a:latin typeface="Arial Nova Cond" panose="020B0506020202020204" pitchFamily="34" charset="0"/>
              </a:rPr>
              <a:t>Se realiza entonces un </a:t>
            </a:r>
            <a:r>
              <a:rPr lang="es-CL" dirty="0" err="1">
                <a:latin typeface="Arial Nova Cond" panose="020B0506020202020204" pitchFamily="34" charset="0"/>
              </a:rPr>
              <a:t>Market</a:t>
            </a:r>
            <a:r>
              <a:rPr lang="es-CL" dirty="0">
                <a:latin typeface="Arial Nova Cond" panose="020B0506020202020204" pitchFamily="34" charset="0"/>
              </a:rPr>
              <a:t> &amp; IP </a:t>
            </a:r>
            <a:r>
              <a:rPr lang="es-CL" dirty="0" err="1">
                <a:latin typeface="Arial Nova Cond" panose="020B0506020202020204" pitchFamily="34" charset="0"/>
              </a:rPr>
              <a:t>Assessment</a:t>
            </a:r>
            <a:r>
              <a:rPr lang="es-CL" dirty="0">
                <a:latin typeface="Arial Nova Cond" panose="020B0506020202020204" pitchFamily="34" charset="0"/>
              </a:rPr>
              <a:t>, el que permite confirmar que hay posibilidades de proteger mediante una </a:t>
            </a:r>
            <a:r>
              <a:rPr lang="es-CL" b="1" dirty="0">
                <a:latin typeface="Arial Nova Cond" panose="020B0506020202020204" pitchFamily="34" charset="0"/>
              </a:rPr>
              <a:t>patente de invención</a:t>
            </a:r>
            <a:r>
              <a:rPr lang="es-CL" dirty="0">
                <a:latin typeface="Arial Nova Cond" panose="020B0506020202020204" pitchFamily="34" charset="0"/>
              </a:rPr>
              <a:t>. Pero, al evaluar el mercado, se encuentra que </a:t>
            </a:r>
            <a:r>
              <a:rPr lang="es-CL" b="1" dirty="0">
                <a:latin typeface="Arial Nova Cond" panose="020B0506020202020204" pitchFamily="34" charset="0"/>
              </a:rPr>
              <a:t>el mercado textil cuenta con sistemas eficientes para eliminar colorantes, los cuáles además son muy baratos y amigables con el medio ambiente</a:t>
            </a:r>
            <a:r>
              <a:rPr lang="es-CL" dirty="0">
                <a:latin typeface="Arial Nova Cond" panose="020B0506020202020204" pitchFamily="34" charset="0"/>
              </a:rPr>
              <a:t>. Al hacer la validación con entrevistas, las empresas confirman que dado que es una enzima, el costo sería siempre mayor que su actual sistema, por lo que no muestran interés. Sugieren que la industria maderera requiere urgente sistemas de blanqueo, dado que su sistema es altamente contaminante. Se conversa con empresarios de la industria maderera y esta necesidad es efectiva y urgente.</a:t>
            </a:r>
          </a:p>
          <a:p>
            <a:endParaRPr lang="es-CL" dirty="0">
              <a:latin typeface="Arial Nova Cond" panose="020B0506020202020204" pitchFamily="34" charset="0"/>
            </a:endParaRPr>
          </a:p>
        </p:txBody>
      </p:sp>
    </p:spTree>
    <p:extLst>
      <p:ext uri="{BB962C8B-B14F-4D97-AF65-F5344CB8AC3E}">
        <p14:creationId xmlns:p14="http://schemas.microsoft.com/office/powerpoint/2010/main" val="264420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5092BC8-384F-467D-8214-C142151CBCC3}"/>
              </a:ext>
            </a:extLst>
          </p:cNvPr>
          <p:cNvSpPr/>
          <p:nvPr/>
        </p:nvSpPr>
        <p:spPr>
          <a:xfrm>
            <a:off x="1" y="0"/>
            <a:ext cx="2340428" cy="51435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L" sz="1350" kern="1200">
              <a:solidFill>
                <a:prstClr val="white"/>
              </a:solidFill>
              <a:latin typeface="Calibri" panose="020F0502020204030204"/>
            </a:endParaRPr>
          </a:p>
        </p:txBody>
      </p:sp>
      <p:pic>
        <p:nvPicPr>
          <p:cNvPr id="16" name="Picture 2">
            <a:extLst>
              <a:ext uri="{FF2B5EF4-FFF2-40B4-BE49-F238E27FC236}">
                <a16:creationId xmlns:a16="http://schemas.microsoft.com/office/drawing/2014/main" id="{C2F2FEAE-A5A7-4310-83B6-ACFAAEC3921E}"/>
              </a:ext>
            </a:extLst>
          </p:cNvPr>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19287700">
            <a:off x="810838" y="-9247"/>
            <a:ext cx="895726" cy="895726"/>
          </a:xfrm>
          <a:prstGeom prst="rect">
            <a:avLst/>
          </a:prstGeom>
        </p:spPr>
      </p:pic>
      <p:sp>
        <p:nvSpPr>
          <p:cNvPr id="17" name="CuadroTexto 16">
            <a:extLst>
              <a:ext uri="{FF2B5EF4-FFF2-40B4-BE49-F238E27FC236}">
                <a16:creationId xmlns:a16="http://schemas.microsoft.com/office/drawing/2014/main" id="{163859C8-7852-4BCD-A5DC-5616977B0B33}"/>
              </a:ext>
            </a:extLst>
          </p:cNvPr>
          <p:cNvSpPr txBox="1"/>
          <p:nvPr/>
        </p:nvSpPr>
        <p:spPr>
          <a:xfrm>
            <a:off x="177233" y="981703"/>
            <a:ext cx="1991838" cy="300082"/>
          </a:xfrm>
          <a:prstGeom prst="rect">
            <a:avLst/>
          </a:prstGeom>
          <a:noFill/>
        </p:spPr>
        <p:txBody>
          <a:bodyPr wrap="square" rtlCol="0">
            <a:spAutoFit/>
          </a:bodyPr>
          <a:lstStyle/>
          <a:p>
            <a:pPr algn="ctr" defTabSz="685800">
              <a:buClrTx/>
              <a:defRPr/>
            </a:pPr>
            <a:r>
              <a:rPr lang="es-CL" sz="1350" kern="1200" dirty="0">
                <a:solidFill>
                  <a:prstClr val="white"/>
                </a:solidFill>
                <a:latin typeface="Arial Black" panose="020B0A04020102020204" pitchFamily="34" charset="0"/>
                <a:ea typeface="+mn-ea"/>
                <a:cs typeface="+mn-cs"/>
              </a:rPr>
              <a:t>Actividad </a:t>
            </a:r>
          </a:p>
        </p:txBody>
      </p:sp>
      <p:pic>
        <p:nvPicPr>
          <p:cNvPr id="3076" name="Picture 4" descr="Resultado de imagen para fast times icon">
            <a:extLst>
              <a:ext uri="{FF2B5EF4-FFF2-40B4-BE49-F238E27FC236}">
                <a16:creationId xmlns:a16="http://schemas.microsoft.com/office/drawing/2014/main" id="{1A4D99C6-A56C-466B-BCFB-9D8CD651DBF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24763" y="3946109"/>
            <a:ext cx="1088532" cy="108853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173110" y="3650347"/>
            <a:ext cx="1991838" cy="300082"/>
          </a:xfrm>
          <a:prstGeom prst="rect">
            <a:avLst/>
          </a:prstGeom>
          <a:noFill/>
        </p:spPr>
        <p:txBody>
          <a:bodyPr wrap="square" rtlCol="0">
            <a:spAutoFit/>
          </a:bodyPr>
          <a:lstStyle/>
          <a:p>
            <a:pPr algn="ctr" defTabSz="685800">
              <a:buClrTx/>
              <a:defRPr/>
            </a:pPr>
            <a:r>
              <a:rPr lang="es-CL" sz="1350" dirty="0">
                <a:solidFill>
                  <a:prstClr val="white"/>
                </a:solidFill>
                <a:latin typeface="Arial Black" panose="020B0A04020102020204" pitchFamily="34" charset="0"/>
              </a:rPr>
              <a:t>15</a:t>
            </a:r>
            <a:r>
              <a:rPr lang="es-CL" sz="1350" kern="1200" dirty="0">
                <a:solidFill>
                  <a:prstClr val="white"/>
                </a:solidFill>
                <a:latin typeface="Arial Black" panose="020B0A04020102020204" pitchFamily="34" charset="0"/>
                <a:ea typeface="+mn-ea"/>
                <a:cs typeface="+mn-cs"/>
              </a:rPr>
              <a:t> Minutos</a:t>
            </a:r>
          </a:p>
        </p:txBody>
      </p:sp>
      <p:pic>
        <p:nvPicPr>
          <p:cNvPr id="37" name="Picture 4" descr="Favicon 192">
            <a:extLst>
              <a:ext uri="{FF2B5EF4-FFF2-40B4-BE49-F238E27FC236}">
                <a16:creationId xmlns:a16="http://schemas.microsoft.com/office/drawing/2014/main" id="{7029DE8D-23CC-48AC-AB9A-57D947AB90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78300" y="28523"/>
            <a:ext cx="517086" cy="51708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F6E8AF9-3F8C-43B5-9704-E859108C7412}"/>
              </a:ext>
            </a:extLst>
          </p:cNvPr>
          <p:cNvSpPr txBox="1"/>
          <p:nvPr/>
        </p:nvSpPr>
        <p:spPr>
          <a:xfrm>
            <a:off x="2573867" y="1067967"/>
            <a:ext cx="6004433" cy="3600986"/>
          </a:xfrm>
          <a:prstGeom prst="rect">
            <a:avLst/>
          </a:prstGeom>
          <a:noFill/>
        </p:spPr>
        <p:txBody>
          <a:bodyPr wrap="square" rtlCol="0">
            <a:spAutoFit/>
          </a:bodyPr>
          <a:lstStyle/>
          <a:p>
            <a:r>
              <a:rPr lang="es-CL" sz="1800" b="1" dirty="0">
                <a:latin typeface="Arial Nova Cond" panose="020B0506020202020204" pitchFamily="34" charset="0"/>
              </a:rPr>
              <a:t>¿Cómo se podría proceder con el hallazgo de este científico?</a:t>
            </a:r>
          </a:p>
          <a:p>
            <a:endParaRPr lang="es-CL" dirty="0">
              <a:latin typeface="Arial Nova Cond" panose="020B0506020202020204" pitchFamily="34" charset="0"/>
            </a:endParaRPr>
          </a:p>
          <a:p>
            <a:pPr marL="342900" indent="-342900">
              <a:buAutoNum type="arabicPeriod"/>
            </a:pPr>
            <a:r>
              <a:rPr lang="es-CL" dirty="0">
                <a:latin typeface="Arial Nova Cond" panose="020B0506020202020204" pitchFamily="34" charset="0"/>
              </a:rPr>
              <a:t>No patentar, porque no hay interés de parte de la industria textil, pero si publicar en la comunidad científica.</a:t>
            </a:r>
          </a:p>
          <a:p>
            <a:pPr marL="342900" indent="-342900">
              <a:buAutoNum type="arabicPeriod"/>
            </a:pPr>
            <a:endParaRPr lang="es-CL" dirty="0">
              <a:latin typeface="Arial Nova Cond" panose="020B0506020202020204" pitchFamily="34" charset="0"/>
            </a:endParaRPr>
          </a:p>
          <a:p>
            <a:pPr marL="342900" indent="-342900">
              <a:buAutoNum type="arabicPeriod"/>
            </a:pPr>
            <a:r>
              <a:rPr lang="es-CL" dirty="0">
                <a:latin typeface="Arial Nova Cond" panose="020B0506020202020204" pitchFamily="34" charset="0"/>
              </a:rPr>
              <a:t>Patentar, describiendo los atributos encontrados por el científico. Aunque no pueda llegar al mercado, se aumentará el número de patentes de la Universidad y del investigador. </a:t>
            </a:r>
          </a:p>
          <a:p>
            <a:pPr marL="342900" indent="-342900">
              <a:buAutoNum type="arabicPeriod"/>
            </a:pPr>
            <a:endParaRPr lang="es-CL" dirty="0">
              <a:latin typeface="Arial Nova Cond" panose="020B0506020202020204" pitchFamily="34" charset="0"/>
            </a:endParaRPr>
          </a:p>
          <a:p>
            <a:pPr marL="342900" indent="-342900">
              <a:buAutoNum type="arabicPeriod"/>
            </a:pPr>
            <a:r>
              <a:rPr lang="es-CL" dirty="0">
                <a:latin typeface="Arial Nova Cond" panose="020B0506020202020204" pitchFamily="34" charset="0"/>
              </a:rPr>
              <a:t>Iniciar el proceso de patentamiento, pero paralelamente buscando los nuevos atributos necesarios para la industria maderera, de manera que se indiquen en la patente.</a:t>
            </a:r>
          </a:p>
          <a:p>
            <a:pPr marL="342900" indent="-342900">
              <a:buAutoNum type="arabicPeriod"/>
            </a:pPr>
            <a:endParaRPr lang="es-CL" dirty="0">
              <a:latin typeface="Arial Nova Cond" panose="020B0506020202020204" pitchFamily="34" charset="0"/>
            </a:endParaRPr>
          </a:p>
          <a:p>
            <a:pPr marL="342900" indent="-342900">
              <a:buAutoNum type="arabicPeriod"/>
            </a:pPr>
            <a:r>
              <a:rPr lang="es-CL" dirty="0">
                <a:latin typeface="Arial Nova Cond" panose="020B0506020202020204" pitchFamily="34" charset="0"/>
              </a:rPr>
              <a:t>No patentar aún, pero buscar los nuevos atributos necesarios en la industria maderera. Más adelante insistir con la patente.</a:t>
            </a:r>
          </a:p>
          <a:p>
            <a:endParaRPr lang="es-CL" dirty="0">
              <a:latin typeface="Arial Nova Cond" panose="020B0506020202020204" pitchFamily="34" charset="0"/>
            </a:endParaRPr>
          </a:p>
        </p:txBody>
      </p:sp>
      <p:sp>
        <p:nvSpPr>
          <p:cNvPr id="11" name="CuadroTexto 10">
            <a:extLst>
              <a:ext uri="{FF2B5EF4-FFF2-40B4-BE49-F238E27FC236}">
                <a16:creationId xmlns:a16="http://schemas.microsoft.com/office/drawing/2014/main" id="{3FBE32A1-6212-48D2-A6F0-B58704B2DC85}"/>
              </a:ext>
            </a:extLst>
          </p:cNvPr>
          <p:cNvSpPr txBox="1"/>
          <p:nvPr/>
        </p:nvSpPr>
        <p:spPr>
          <a:xfrm>
            <a:off x="101102" y="1709670"/>
            <a:ext cx="2127638" cy="715581"/>
          </a:xfrm>
          <a:prstGeom prst="rect">
            <a:avLst/>
          </a:prstGeom>
          <a:noFill/>
        </p:spPr>
        <p:txBody>
          <a:bodyPr wrap="square" rtlCol="0">
            <a:spAutoFit/>
          </a:bodyPr>
          <a:lstStyle/>
          <a:p>
            <a:pPr marL="342900" indent="-342900" defTabSz="685800">
              <a:buClrTx/>
              <a:buAutoNum type="arabicPeriod"/>
              <a:defRPr/>
            </a:pPr>
            <a:r>
              <a:rPr lang="es-CL" sz="1350" kern="1200" dirty="0">
                <a:solidFill>
                  <a:prstClr val="white"/>
                </a:solidFill>
                <a:latin typeface="Arial Nova" panose="020B0504020202020204" pitchFamily="34" charset="0"/>
                <a:ea typeface="+mn-ea"/>
                <a:cs typeface="+mn-cs"/>
              </a:rPr>
              <a:t>Leer caso</a:t>
            </a:r>
          </a:p>
          <a:p>
            <a:pPr marL="342900" indent="-342900" defTabSz="685800">
              <a:buClrTx/>
              <a:buAutoNum type="arabicPeriod"/>
              <a:defRPr/>
            </a:pPr>
            <a:r>
              <a:rPr lang="es-CL" sz="1350" kern="1200" dirty="0">
                <a:solidFill>
                  <a:prstClr val="white"/>
                </a:solidFill>
                <a:latin typeface="Arial Nova" panose="020B0504020202020204" pitchFamily="34" charset="0"/>
                <a:ea typeface="+mn-ea"/>
                <a:cs typeface="+mn-cs"/>
              </a:rPr>
              <a:t>Discutir posibles estrategias a seguir</a:t>
            </a:r>
          </a:p>
        </p:txBody>
      </p:sp>
    </p:spTree>
    <p:extLst>
      <p:ext uri="{BB962C8B-B14F-4D97-AF65-F5344CB8AC3E}">
        <p14:creationId xmlns:p14="http://schemas.microsoft.com/office/powerpoint/2010/main" val="3815500614"/>
      </p:ext>
    </p:extLst>
  </p:cSld>
  <p:clrMapOvr>
    <a:masterClrMapping/>
  </p:clrMapOvr>
</p:sld>
</file>

<file path=ppt/theme/theme1.xml><?xml version="1.0" encoding="utf-8"?>
<a:theme xmlns:a="http://schemas.openxmlformats.org/drawingml/2006/main" name="4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417</Words>
  <Application>Microsoft Office PowerPoint</Application>
  <PresentationFormat>Presentación en pantalla (16:9)</PresentationFormat>
  <Paragraphs>24</Paragraphs>
  <Slides>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Arial Nova</vt:lpstr>
      <vt:lpstr>Arial Nova Cond</vt:lpstr>
      <vt:lpstr>Calibri</vt:lpstr>
      <vt:lpstr>Arial Black</vt:lpstr>
      <vt:lpstr>4_Tema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Díaz</dc:creator>
  <cp:lastModifiedBy>Elena</cp:lastModifiedBy>
  <cp:revision>3</cp:revision>
  <dcterms:modified xsi:type="dcterms:W3CDTF">2021-12-09T20:53:19Z</dcterms:modified>
</cp:coreProperties>
</file>