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75"/>
  </p:normalViewPr>
  <p:slideViewPr>
    <p:cSldViewPr snapToGrid="0" snapToObjects="1">
      <p:cViewPr varScale="1">
        <p:scale>
          <a:sx n="68" d="100"/>
          <a:sy n="68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16849-904D-494B-8F56-9F7AD1FAF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DC3F86-58C6-3B40-A562-BE78157FA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066A9-580B-FA48-B8D8-F3897AD9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3923D-4B90-164E-A24F-7C8129710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928072-AC3C-414A-9C01-BE35B34F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83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98FBD-1BBA-1245-B04B-332AFB477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3DCCA3-3A41-DF4A-B8D8-FDE396002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2B998-8EA4-F546-AAD1-5201B9859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4E1DD1-0A2D-8540-B52C-20DE3FDD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BF43DB-2B56-2B4C-AA4F-659E7964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190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47DF0C-BA34-C741-8A9F-C9DB5D468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7A1FCA-A357-0541-98DA-0AA5C3C3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710104-C54E-D94F-B33E-AF4985FD2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5F92B8-1C32-794D-8D89-52ADE925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4F422D-6826-8D4C-891F-C16C3080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433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B809B-5AD8-D64C-B378-34971E18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CCF87C-0C76-CA48-AF27-D8B6B56DE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2B4D9D-3AAC-164F-AC16-96FA5347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971345-1866-DE4B-8849-A2800FF92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A656C7-26D2-DD48-9024-D741B464A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13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F3ADD-8640-ED4C-A782-75717C7D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A70631-54AA-E246-8449-CEF84EEE3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716491-1D63-E645-9383-AEA72A6A2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ECB449-FAA6-CC46-8943-0828B553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F5D159-2AD5-784D-9217-823DE8EF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3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41E1C-FB93-4645-AD69-8B06A38E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649AB8-6332-7D4C-A92F-63B244753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0A40BA-48A8-2840-B2BA-237EE6E37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FCBBD1-A4A7-C74B-8A41-3B625D1D8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5FA383-FBEB-3A40-8F5E-72EEFAF1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5E216A-2CC8-2A46-8CBE-021D48E4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15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71F69-54A0-A842-8F7B-B37F94F4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E9B514-59D3-A543-82C2-0F63AF228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709785-DBFD-0344-8666-4BB4095AB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DF3FFA6-5BDF-0E47-A3B8-843C4FDEB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303125-307F-9749-98A5-53C91573A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FAC729C-15EA-3545-8DAE-C01BE922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37D731-00EA-A84A-8C07-E15EAAAB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308079-193C-CA41-8B2C-927952EB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77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A1C02-44AF-F946-A4BE-C67C7F88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FB4891-9696-B547-BAB9-0909CCE0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2259A3F-3728-6045-8577-D39C3AA04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AC0068-B483-BD4E-BB8B-DAB11008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500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8526038-21AC-4C4C-891A-4C9A44D0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D077A0C-2C4D-8D40-A398-B3A4473B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89772C-02BF-8B4F-A211-293F0116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024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210EE-43D6-C648-B6DD-65F0FC70D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F093A1-52F1-8142-A1AF-91B6A33B5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16EC6C-2408-834D-81F7-FD31D9954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392A1B-58A1-2E4A-B78C-624D1A35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E05A9-D7B7-CE48-A165-BD9F17F5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944312-5648-F34A-A9D3-AE88D457F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27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BD879-3FA9-FF4A-98F7-2FF8306F0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29C243-F202-B94B-9F99-4D6829933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94F92B-0974-3B44-8F98-7DF2FAC43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F5CE9C-51B9-BD47-8D81-9B5DE14A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2B2EA9-DB4C-2644-9B7C-8B3FC7B6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75BF07-62C8-1442-824D-C7699E9F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0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B89E6E-8230-8B49-AC7B-C7F0F4C2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901912-8602-4144-9E27-C8C6DA91E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0E65B-C37E-B44E-A477-9A9B523A4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1BAF-F87C-7044-8943-D9091DFD61A9}" type="datetimeFigureOut">
              <a:rPr lang="es-ES" smtClean="0"/>
              <a:t>11/11/2021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BC5BA9-12DD-1B48-81C5-3562FCB2F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92F66-22A0-F148-994A-E202F9845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0C5A3-6E42-B24D-8779-243927EDC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262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o 47">
            <a:extLst>
              <a:ext uri="{FF2B5EF4-FFF2-40B4-BE49-F238E27FC236}">
                <a16:creationId xmlns:a16="http://schemas.microsoft.com/office/drawing/2014/main" id="{2DCD3BA6-9EF3-604D-A400-1E5FB418653D}"/>
              </a:ext>
            </a:extLst>
          </p:cNvPr>
          <p:cNvGrpSpPr/>
          <p:nvPr/>
        </p:nvGrpSpPr>
        <p:grpSpPr>
          <a:xfrm>
            <a:off x="0" y="-39710"/>
            <a:ext cx="2338086" cy="5000263"/>
            <a:chOff x="0" y="-11575"/>
            <a:chExt cx="2338086" cy="500026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1AE23B95-2D74-9147-AF8D-0F84385E75CC}"/>
                </a:ext>
              </a:extLst>
            </p:cNvPr>
            <p:cNvSpPr/>
            <p:nvPr/>
          </p:nvSpPr>
          <p:spPr>
            <a:xfrm>
              <a:off x="0" y="-11575"/>
              <a:ext cx="2338086" cy="500026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1AFACBB3-E4D5-B643-AF96-E2FA14F36E07}"/>
                </a:ext>
              </a:extLst>
            </p:cNvPr>
            <p:cNvSpPr txBox="1"/>
            <p:nvPr/>
          </p:nvSpPr>
          <p:spPr>
            <a:xfrm>
              <a:off x="88109" y="97886"/>
              <a:ext cx="1377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Socios Clave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FAE6CEF2-1457-574B-90EF-4A0784D3493E}"/>
                </a:ext>
              </a:extLst>
            </p:cNvPr>
            <p:cNvSpPr txBox="1"/>
            <p:nvPr/>
          </p:nvSpPr>
          <p:spPr>
            <a:xfrm>
              <a:off x="112843" y="467218"/>
              <a:ext cx="19548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¿Quienes son nuestros socios clave?</a:t>
              </a:r>
            </a:p>
            <a:p>
              <a:r>
                <a:rPr lang="es-ES" sz="600" i="1" dirty="0"/>
                <a:t>¿Quiénes son nuestros suministradores clave?</a:t>
              </a:r>
            </a:p>
            <a:p>
              <a:r>
                <a:rPr lang="es-ES" sz="600" i="1" dirty="0"/>
                <a:t>¿qué recursos clave vamos a adquirir a los socios?</a:t>
              </a:r>
            </a:p>
            <a:p>
              <a:r>
                <a:rPr lang="es-ES" sz="600" i="1" dirty="0"/>
                <a:t>¿qué actividades clave realizan los socios?</a:t>
              </a:r>
            </a:p>
          </p:txBody>
        </p:sp>
        <p:pic>
          <p:nvPicPr>
            <p:cNvPr id="31" name="Gráfico 30" descr="Anillos de boda">
              <a:extLst>
                <a:ext uri="{FF2B5EF4-FFF2-40B4-BE49-F238E27FC236}">
                  <a16:creationId xmlns:a16="http://schemas.microsoft.com/office/drawing/2014/main" id="{86576AC5-0230-A14F-A056-48738AEB8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670265" y="26124"/>
              <a:ext cx="628753" cy="628753"/>
            </a:xfrm>
            <a:prstGeom prst="rect">
              <a:avLst/>
            </a:prstGeom>
          </p:spPr>
        </p:pic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2F3A68F0-4DC1-4C4B-A9C0-4A2E835BA1F0}"/>
              </a:ext>
            </a:extLst>
          </p:cNvPr>
          <p:cNvGrpSpPr/>
          <p:nvPr/>
        </p:nvGrpSpPr>
        <p:grpSpPr>
          <a:xfrm>
            <a:off x="2338086" y="-11575"/>
            <a:ext cx="2338086" cy="2488557"/>
            <a:chOff x="2338086" y="-11575"/>
            <a:chExt cx="2338086" cy="2488557"/>
          </a:xfrm>
        </p:grpSpPr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D2927F97-1A0B-5040-9A55-58BE60326A6A}"/>
                </a:ext>
              </a:extLst>
            </p:cNvPr>
            <p:cNvSpPr/>
            <p:nvPr/>
          </p:nvSpPr>
          <p:spPr>
            <a:xfrm>
              <a:off x="2338086" y="-11575"/>
              <a:ext cx="2338086" cy="248855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CuadroTexto 13">
              <a:extLst>
                <a:ext uri="{FF2B5EF4-FFF2-40B4-BE49-F238E27FC236}">
                  <a16:creationId xmlns:a16="http://schemas.microsoft.com/office/drawing/2014/main" id="{0E959636-3449-094C-B46B-710B3E47E04C}"/>
                </a:ext>
              </a:extLst>
            </p:cNvPr>
            <p:cNvSpPr txBox="1"/>
            <p:nvPr/>
          </p:nvSpPr>
          <p:spPr>
            <a:xfrm>
              <a:off x="2426195" y="97886"/>
              <a:ext cx="18914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Actividades clave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35371EB4-7671-F049-85A0-C3640CF055D1}"/>
                </a:ext>
              </a:extLst>
            </p:cNvPr>
            <p:cNvSpPr txBox="1"/>
            <p:nvPr/>
          </p:nvSpPr>
          <p:spPr>
            <a:xfrm>
              <a:off x="2396893" y="463900"/>
              <a:ext cx="2188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¿qué actividades clave requiere nuestra propuesta de valor?</a:t>
              </a:r>
            </a:p>
            <a:p>
              <a:r>
                <a:rPr lang="es-ES" sz="600" i="1" dirty="0"/>
                <a:t>¿nuestros canales de distribución?</a:t>
              </a:r>
            </a:p>
            <a:p>
              <a:r>
                <a:rPr lang="es-ES" sz="600" i="1" dirty="0"/>
                <a:t>¿nuestras relaciones con clientes?</a:t>
              </a:r>
            </a:p>
            <a:p>
              <a:r>
                <a:rPr lang="es-ES" sz="600" i="1" dirty="0"/>
                <a:t>¿nuestras fuentes de ingresos?</a:t>
              </a:r>
            </a:p>
          </p:txBody>
        </p:sp>
        <p:pic>
          <p:nvPicPr>
            <p:cNvPr id="33" name="Gráfico 32" descr="Trabajo">
              <a:extLst>
                <a:ext uri="{FF2B5EF4-FFF2-40B4-BE49-F238E27FC236}">
                  <a16:creationId xmlns:a16="http://schemas.microsoft.com/office/drawing/2014/main" id="{E3FBCFE3-41DD-2F4E-AB2B-015B2337E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167151" y="139941"/>
              <a:ext cx="387818" cy="387818"/>
            </a:xfrm>
            <a:prstGeom prst="rect">
              <a:avLst/>
            </a:prstGeom>
          </p:spPr>
        </p:pic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203B7014-0516-AF43-B3AD-B1CDC6987D15}"/>
              </a:ext>
            </a:extLst>
          </p:cNvPr>
          <p:cNvGrpSpPr/>
          <p:nvPr/>
        </p:nvGrpSpPr>
        <p:grpSpPr>
          <a:xfrm>
            <a:off x="2338086" y="2500131"/>
            <a:ext cx="2338086" cy="2488557"/>
            <a:chOff x="2338086" y="2500131"/>
            <a:chExt cx="2338086" cy="2488557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2B4DD8B4-0F52-EC4B-80E3-FA81CFE4DE85}"/>
                </a:ext>
              </a:extLst>
            </p:cNvPr>
            <p:cNvSpPr/>
            <p:nvPr/>
          </p:nvSpPr>
          <p:spPr>
            <a:xfrm>
              <a:off x="2338086" y="2500131"/>
              <a:ext cx="2338086" cy="248855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26A355B9-DD87-A643-94CB-8F40288AEF77}"/>
                </a:ext>
              </a:extLst>
            </p:cNvPr>
            <p:cNvSpPr txBox="1"/>
            <p:nvPr/>
          </p:nvSpPr>
          <p:spPr>
            <a:xfrm>
              <a:off x="2396893" y="2539175"/>
              <a:ext cx="2100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Recursos clave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01E194BD-8A37-9046-98EF-9E8615B6820C}"/>
                </a:ext>
              </a:extLst>
            </p:cNvPr>
            <p:cNvSpPr txBox="1"/>
            <p:nvPr/>
          </p:nvSpPr>
          <p:spPr>
            <a:xfrm>
              <a:off x="2396893" y="2876810"/>
              <a:ext cx="218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¿qué recursos clave requiere nuestra propuesta de valor?</a:t>
              </a:r>
            </a:p>
            <a:p>
              <a:r>
                <a:rPr lang="es-ES" sz="600" i="1" dirty="0"/>
                <a:t>¿nuestros canales de distribución? ¿relaciones con clientes?</a:t>
              </a:r>
            </a:p>
            <a:p>
              <a:r>
                <a:rPr lang="es-ES" sz="600" i="1" dirty="0"/>
                <a:t>¿fuentes de ingresos?</a:t>
              </a:r>
            </a:p>
          </p:txBody>
        </p:sp>
        <p:pic>
          <p:nvPicPr>
            <p:cNvPr id="35" name="Gráfico 34" descr="Carretilla para transporte">
              <a:extLst>
                <a:ext uri="{FF2B5EF4-FFF2-40B4-BE49-F238E27FC236}">
                  <a16:creationId xmlns:a16="http://schemas.microsoft.com/office/drawing/2014/main" id="{13B36F0A-8F21-1D48-9DA5-F91BAF079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105070" y="2500131"/>
              <a:ext cx="539334" cy="539334"/>
            </a:xfrm>
            <a:prstGeom prst="rect">
              <a:avLst/>
            </a:prstGeom>
          </p:spPr>
        </p:pic>
      </p:grpSp>
      <p:grpSp>
        <p:nvGrpSpPr>
          <p:cNvPr id="52" name="Grupo 51">
            <a:extLst>
              <a:ext uri="{FF2B5EF4-FFF2-40B4-BE49-F238E27FC236}">
                <a16:creationId xmlns:a16="http://schemas.microsoft.com/office/drawing/2014/main" id="{45BBAA66-FE99-784C-B21C-A3F29A455390}"/>
              </a:ext>
            </a:extLst>
          </p:cNvPr>
          <p:cNvGrpSpPr/>
          <p:nvPr/>
        </p:nvGrpSpPr>
        <p:grpSpPr>
          <a:xfrm>
            <a:off x="4676172" y="-11575"/>
            <a:ext cx="2338086" cy="5000263"/>
            <a:chOff x="4676172" y="-11575"/>
            <a:chExt cx="2338086" cy="5000263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1513B4B5-3601-5A47-A44B-266FA13C36E1}"/>
                </a:ext>
              </a:extLst>
            </p:cNvPr>
            <p:cNvSpPr/>
            <p:nvPr/>
          </p:nvSpPr>
          <p:spPr>
            <a:xfrm>
              <a:off x="4676172" y="-11575"/>
              <a:ext cx="2338086" cy="500026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CuadroTexto 14">
              <a:extLst>
                <a:ext uri="{FF2B5EF4-FFF2-40B4-BE49-F238E27FC236}">
                  <a16:creationId xmlns:a16="http://schemas.microsoft.com/office/drawing/2014/main" id="{54C1F92A-4317-784E-9F2E-F7B3E0A968EA}"/>
                </a:ext>
              </a:extLst>
            </p:cNvPr>
            <p:cNvSpPr txBox="1"/>
            <p:nvPr/>
          </p:nvSpPr>
          <p:spPr>
            <a:xfrm>
              <a:off x="4718613" y="97886"/>
              <a:ext cx="2100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Propuesta de valor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EEC9C916-B906-2F46-8B82-5BC8AD3B41CA}"/>
                </a:ext>
              </a:extLst>
            </p:cNvPr>
            <p:cNvSpPr txBox="1"/>
            <p:nvPr/>
          </p:nvSpPr>
          <p:spPr>
            <a:xfrm>
              <a:off x="4705474" y="463900"/>
              <a:ext cx="2188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¿qué valor entregamos al cliente?</a:t>
              </a:r>
            </a:p>
            <a:p>
              <a:r>
                <a:rPr lang="es-ES" sz="600" i="1" dirty="0"/>
                <a:t>¿Cuál de los problemas de nuestro cliente vamos a ayudarle a resolver?</a:t>
              </a:r>
            </a:p>
            <a:p>
              <a:r>
                <a:rPr lang="es-ES" sz="600" i="1" dirty="0"/>
                <a:t>¿qué paquetes de productos y servicios ofrecemos a cada segmento de cliente?</a:t>
              </a:r>
            </a:p>
            <a:p>
              <a:r>
                <a:rPr lang="es-ES" sz="600" i="1" dirty="0"/>
                <a:t>¿qué necesidades del cliente estamos satisfaciendo? </a:t>
              </a:r>
            </a:p>
          </p:txBody>
        </p:sp>
        <p:pic>
          <p:nvPicPr>
            <p:cNvPr id="37" name="Gráfico 36" descr="Regalo">
              <a:extLst>
                <a:ext uri="{FF2B5EF4-FFF2-40B4-BE49-F238E27FC236}">
                  <a16:creationId xmlns:a16="http://schemas.microsoft.com/office/drawing/2014/main" id="{1BF6A822-8FC3-1047-ADF6-C032F99138C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414190" y="66444"/>
              <a:ext cx="549420" cy="549420"/>
            </a:xfrm>
            <a:prstGeom prst="rect">
              <a:avLst/>
            </a:prstGeom>
          </p:spPr>
        </p:pic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E9C717E5-3259-D84A-97A0-9B8B3188D9DA}"/>
              </a:ext>
            </a:extLst>
          </p:cNvPr>
          <p:cNvGrpSpPr/>
          <p:nvPr/>
        </p:nvGrpSpPr>
        <p:grpSpPr>
          <a:xfrm>
            <a:off x="7014258" y="-11575"/>
            <a:ext cx="2338086" cy="2488557"/>
            <a:chOff x="7014258" y="-11575"/>
            <a:chExt cx="2338086" cy="2488557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5FD05A8-687D-C146-8B6A-E3A2B6495A5F}"/>
                </a:ext>
              </a:extLst>
            </p:cNvPr>
            <p:cNvSpPr/>
            <p:nvPr/>
          </p:nvSpPr>
          <p:spPr>
            <a:xfrm>
              <a:off x="7014258" y="-11575"/>
              <a:ext cx="2338086" cy="248855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C6C264FC-5E94-9F47-A89E-635CD6D56280}"/>
                </a:ext>
              </a:extLst>
            </p:cNvPr>
            <p:cNvSpPr txBox="1"/>
            <p:nvPr/>
          </p:nvSpPr>
          <p:spPr>
            <a:xfrm>
              <a:off x="7026740" y="97886"/>
              <a:ext cx="2262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i="1" dirty="0"/>
                <a:t>Relaciones con clientes</a:t>
              </a: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2162A502-B9D7-3B47-8622-C220CF8C9C95}"/>
                </a:ext>
              </a:extLst>
            </p:cNvPr>
            <p:cNvSpPr txBox="1"/>
            <p:nvPr/>
          </p:nvSpPr>
          <p:spPr>
            <a:xfrm>
              <a:off x="7038301" y="458994"/>
              <a:ext cx="2188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¿qué tipo de relación espera que establezcamos y mantengamos cada uno de nuestros segmentos de cliente?</a:t>
              </a:r>
            </a:p>
            <a:p>
              <a:r>
                <a:rPr lang="es-ES" sz="600" i="1" dirty="0"/>
                <a:t>¿Cuáles hemos establecido?</a:t>
              </a:r>
            </a:p>
            <a:p>
              <a:r>
                <a:rPr lang="es-ES" sz="600" i="1" dirty="0"/>
                <a:t>¿cómo están integrados con el resto de nuestro modelo de negocio?</a:t>
              </a:r>
            </a:p>
            <a:p>
              <a:r>
                <a:rPr lang="es-ES" sz="600" i="1" dirty="0"/>
                <a:t>¿cuánto cuestan?</a:t>
              </a:r>
            </a:p>
          </p:txBody>
        </p:sp>
        <p:pic>
          <p:nvPicPr>
            <p:cNvPr id="39" name="Gráfico 38" descr="Insignia de corazón">
              <a:extLst>
                <a:ext uri="{FF2B5EF4-FFF2-40B4-BE49-F238E27FC236}">
                  <a16:creationId xmlns:a16="http://schemas.microsoft.com/office/drawing/2014/main" id="{6D71FBE8-CF86-F14D-8935-5948BFCADD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770120" y="96308"/>
              <a:ext cx="519555" cy="519555"/>
            </a:xfrm>
            <a:prstGeom prst="rect">
              <a:avLst/>
            </a:prstGeom>
          </p:spPr>
        </p:pic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BBE7A723-D193-9B42-984F-11917E4B9D13}"/>
              </a:ext>
            </a:extLst>
          </p:cNvPr>
          <p:cNvGrpSpPr/>
          <p:nvPr/>
        </p:nvGrpSpPr>
        <p:grpSpPr>
          <a:xfrm>
            <a:off x="7014258" y="2420841"/>
            <a:ext cx="2338086" cy="2567847"/>
            <a:chOff x="7014258" y="2420841"/>
            <a:chExt cx="2338086" cy="2567847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7EEBF8C-2D89-A44D-870F-D9D8F41A7098}"/>
                </a:ext>
              </a:extLst>
            </p:cNvPr>
            <p:cNvSpPr/>
            <p:nvPr/>
          </p:nvSpPr>
          <p:spPr>
            <a:xfrm>
              <a:off x="7014258" y="2500131"/>
              <a:ext cx="2338086" cy="248855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5654B3B0-B64E-674E-A716-6DC2FCE61F8D}"/>
                </a:ext>
              </a:extLst>
            </p:cNvPr>
            <p:cNvSpPr txBox="1"/>
            <p:nvPr/>
          </p:nvSpPr>
          <p:spPr>
            <a:xfrm>
              <a:off x="7026740" y="2539175"/>
              <a:ext cx="2100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Canales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7F6BB53B-E19A-E745-842F-A98A921C11F8}"/>
                </a:ext>
              </a:extLst>
            </p:cNvPr>
            <p:cNvSpPr txBox="1"/>
            <p:nvPr/>
          </p:nvSpPr>
          <p:spPr>
            <a:xfrm>
              <a:off x="7014258" y="2876810"/>
              <a:ext cx="218870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¿a través de qué canales quieren ser contactados nuestros segmentos de cliente?</a:t>
              </a:r>
            </a:p>
            <a:p>
              <a:r>
                <a:rPr lang="es-ES" sz="600" i="1" dirty="0"/>
                <a:t>¿cómo les contactamos ahora?</a:t>
              </a:r>
            </a:p>
            <a:p>
              <a:r>
                <a:rPr lang="es-ES" sz="600" i="1" dirty="0"/>
                <a:t>¿cómo están integrados nuestros canales?</a:t>
              </a:r>
            </a:p>
            <a:p>
              <a:r>
                <a:rPr lang="es-ES" sz="600" i="1" dirty="0"/>
                <a:t>¿cuáles funcionan mejor?</a:t>
              </a:r>
            </a:p>
            <a:p>
              <a:r>
                <a:rPr lang="es-ES" sz="600" i="1" dirty="0"/>
                <a:t>¿cuáles son más eficaces en costes?</a:t>
              </a:r>
            </a:p>
            <a:p>
              <a:r>
                <a:rPr lang="es-ES" sz="600" i="1" dirty="0"/>
                <a:t>¿cómo los integramos con las rutinas de cliente?</a:t>
              </a:r>
            </a:p>
          </p:txBody>
        </p:sp>
        <p:pic>
          <p:nvPicPr>
            <p:cNvPr id="41" name="Gráfico 40" descr="Camión">
              <a:extLst>
                <a:ext uri="{FF2B5EF4-FFF2-40B4-BE49-F238E27FC236}">
                  <a16:creationId xmlns:a16="http://schemas.microsoft.com/office/drawing/2014/main" id="{E5728DAD-887C-3840-A91B-39E0DC5526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606095" y="2420841"/>
              <a:ext cx="683579" cy="683579"/>
            </a:xfrm>
            <a:prstGeom prst="rect">
              <a:avLst/>
            </a:prstGeom>
          </p:spPr>
        </p:pic>
      </p:grpSp>
      <p:grpSp>
        <p:nvGrpSpPr>
          <p:cNvPr id="55" name="Grupo 54">
            <a:extLst>
              <a:ext uri="{FF2B5EF4-FFF2-40B4-BE49-F238E27FC236}">
                <a16:creationId xmlns:a16="http://schemas.microsoft.com/office/drawing/2014/main" id="{BE67BF42-DC35-6140-AE62-52B043B78A7E}"/>
              </a:ext>
            </a:extLst>
          </p:cNvPr>
          <p:cNvGrpSpPr/>
          <p:nvPr/>
        </p:nvGrpSpPr>
        <p:grpSpPr>
          <a:xfrm>
            <a:off x="9337292" y="-11575"/>
            <a:ext cx="2353138" cy="5000263"/>
            <a:chOff x="9337292" y="-11575"/>
            <a:chExt cx="2353138" cy="5000263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AE2659D7-FC50-4549-BF7B-F10BD9EC218A}"/>
                </a:ext>
              </a:extLst>
            </p:cNvPr>
            <p:cNvSpPr/>
            <p:nvPr/>
          </p:nvSpPr>
          <p:spPr>
            <a:xfrm>
              <a:off x="9352344" y="-11575"/>
              <a:ext cx="2338086" cy="5000263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79F9189-1290-CB41-AB38-F83FAEA806F1}"/>
                </a:ext>
              </a:extLst>
            </p:cNvPr>
            <p:cNvSpPr txBox="1"/>
            <p:nvPr/>
          </p:nvSpPr>
          <p:spPr>
            <a:xfrm>
              <a:off x="9352344" y="77885"/>
              <a:ext cx="21000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i="1" dirty="0"/>
                <a:t>Segmentos de cliente</a:t>
              </a:r>
            </a:p>
          </p:txBody>
        </p:sp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51FD0E4D-751C-4242-9B92-5B692BE9E170}"/>
                </a:ext>
              </a:extLst>
            </p:cNvPr>
            <p:cNvSpPr txBox="1"/>
            <p:nvPr/>
          </p:nvSpPr>
          <p:spPr>
            <a:xfrm>
              <a:off x="9337292" y="471659"/>
              <a:ext cx="21887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¿Para quién estamos creando valor?</a:t>
              </a:r>
            </a:p>
            <a:p>
              <a:r>
                <a:rPr lang="es-ES" sz="600" i="1" dirty="0"/>
                <a:t>¿quiénes son nuestros clientes más importantes?</a:t>
              </a:r>
            </a:p>
          </p:txBody>
        </p:sp>
        <p:pic>
          <p:nvPicPr>
            <p:cNvPr id="43" name="Gráfico 42" descr="Corona de usuario hombre">
              <a:extLst>
                <a:ext uri="{FF2B5EF4-FFF2-40B4-BE49-F238E27FC236}">
                  <a16:creationId xmlns:a16="http://schemas.microsoft.com/office/drawing/2014/main" id="{29A5EF9A-6A03-3E4E-831E-FBBACB8F6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1157532" y="118283"/>
              <a:ext cx="431133" cy="431133"/>
            </a:xfrm>
            <a:prstGeom prst="rect">
              <a:avLst/>
            </a:prstGeom>
          </p:spPr>
        </p:pic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165E2C5F-8C0C-A248-8FDF-7B708292EDE9}"/>
              </a:ext>
            </a:extLst>
          </p:cNvPr>
          <p:cNvGrpSpPr/>
          <p:nvPr/>
        </p:nvGrpSpPr>
        <p:grpSpPr>
          <a:xfrm>
            <a:off x="0" y="4988688"/>
            <a:ext cx="5768625" cy="1869312"/>
            <a:chOff x="0" y="4988688"/>
            <a:chExt cx="5768625" cy="1869312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05292CD7-E67D-4046-854D-00375E283AA4}"/>
                </a:ext>
              </a:extLst>
            </p:cNvPr>
            <p:cNvSpPr/>
            <p:nvPr/>
          </p:nvSpPr>
          <p:spPr>
            <a:xfrm>
              <a:off x="0" y="4988688"/>
              <a:ext cx="5768625" cy="1869312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D815C85C-3870-C746-AA9B-DF7044002471}"/>
                </a:ext>
              </a:extLst>
            </p:cNvPr>
            <p:cNvSpPr txBox="1"/>
            <p:nvPr/>
          </p:nvSpPr>
          <p:spPr>
            <a:xfrm>
              <a:off x="88109" y="5052071"/>
              <a:ext cx="2100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Estructura de costes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8D927191-6B26-824A-83FE-559B5359BD74}"/>
                </a:ext>
              </a:extLst>
            </p:cNvPr>
            <p:cNvSpPr txBox="1"/>
            <p:nvPr/>
          </p:nvSpPr>
          <p:spPr>
            <a:xfrm>
              <a:off x="88108" y="5371426"/>
              <a:ext cx="2880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¿cuáles son los costes más importantes inherentes a nuestro modelo de negocio?</a:t>
              </a:r>
            </a:p>
            <a:p>
              <a:r>
                <a:rPr lang="es-ES" sz="600" i="1" dirty="0"/>
                <a:t>¿qué recursos clave son los más caros?</a:t>
              </a:r>
            </a:p>
            <a:p>
              <a:r>
                <a:rPr lang="es-ES" sz="600" i="1" dirty="0"/>
                <a:t>¿qué actividades clave son las más caras?</a:t>
              </a:r>
            </a:p>
          </p:txBody>
        </p:sp>
        <p:pic>
          <p:nvPicPr>
            <p:cNvPr id="47" name="Gráfico 46" descr="Ábaco">
              <a:extLst>
                <a:ext uri="{FF2B5EF4-FFF2-40B4-BE49-F238E27FC236}">
                  <a16:creationId xmlns:a16="http://schemas.microsoft.com/office/drawing/2014/main" id="{F9749A1E-55E7-184D-AD18-FB75B8694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5214627" y="5039432"/>
              <a:ext cx="553998" cy="553998"/>
            </a:xfrm>
            <a:prstGeom prst="rect">
              <a:avLst/>
            </a:prstGeom>
          </p:spPr>
        </p:pic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33CC6767-FE9C-8F47-8617-36C66A015721}"/>
              </a:ext>
            </a:extLst>
          </p:cNvPr>
          <p:cNvGrpSpPr/>
          <p:nvPr/>
        </p:nvGrpSpPr>
        <p:grpSpPr>
          <a:xfrm>
            <a:off x="5799826" y="4989308"/>
            <a:ext cx="5890604" cy="1869312"/>
            <a:chOff x="5799826" y="4989308"/>
            <a:chExt cx="5890604" cy="1869312"/>
          </a:xfrm>
        </p:grpSpPr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F289915F-A687-6145-8EC6-9BC0E50997E0}"/>
                </a:ext>
              </a:extLst>
            </p:cNvPr>
            <p:cNvSpPr txBox="1"/>
            <p:nvPr/>
          </p:nvSpPr>
          <p:spPr>
            <a:xfrm>
              <a:off x="5845215" y="5052071"/>
              <a:ext cx="21000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Fuentes de Ingresos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763A0D8C-24B2-8E46-B39A-25B4462DBCC0}"/>
                </a:ext>
              </a:extLst>
            </p:cNvPr>
            <p:cNvSpPr txBox="1"/>
            <p:nvPr/>
          </p:nvSpPr>
          <p:spPr>
            <a:xfrm>
              <a:off x="5845214" y="5365367"/>
              <a:ext cx="297140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" i="1" dirty="0"/>
                <a:t>¿para qué valor están realmente dispuestos a pagar nuestros clientes?</a:t>
              </a:r>
            </a:p>
            <a:p>
              <a:r>
                <a:rPr lang="es-ES" sz="600" i="1" dirty="0"/>
                <a:t>¿para qué pagan actualmente?</a:t>
              </a:r>
            </a:p>
            <a:p>
              <a:r>
                <a:rPr lang="es-ES" sz="600" i="1" dirty="0"/>
                <a:t>¿cómo están pagando ahora?</a:t>
              </a:r>
            </a:p>
            <a:p>
              <a:r>
                <a:rPr lang="es-ES" sz="600" i="1" dirty="0"/>
                <a:t>¿cómo preferirían pagar?</a:t>
              </a:r>
            </a:p>
            <a:p>
              <a:r>
                <a:rPr lang="es-ES" sz="600" i="1" dirty="0"/>
                <a:t>¿cuánto contribuye cada fuente de ingresos a los ingresos totales?</a:t>
              </a:r>
            </a:p>
          </p:txBody>
        </p:sp>
        <p:pic>
          <p:nvPicPr>
            <p:cNvPr id="45" name="Gráfico 44" descr="Caja registradora">
              <a:extLst>
                <a:ext uri="{FF2B5EF4-FFF2-40B4-BE49-F238E27FC236}">
                  <a16:creationId xmlns:a16="http://schemas.microsoft.com/office/drawing/2014/main" id="{D3986315-5F25-664F-8174-65BEE8024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0922052" y="5022219"/>
              <a:ext cx="666613" cy="666613"/>
            </a:xfrm>
            <a:prstGeom prst="rect">
              <a:avLst/>
            </a:prstGeom>
          </p:spPr>
        </p:pic>
        <p:sp>
          <p:nvSpPr>
            <p:cNvPr id="49" name="Rectángulo 48">
              <a:extLst>
                <a:ext uri="{FF2B5EF4-FFF2-40B4-BE49-F238E27FC236}">
                  <a16:creationId xmlns:a16="http://schemas.microsoft.com/office/drawing/2014/main" id="{4A9B3D23-E9EC-394E-A952-E7311515BC6F}"/>
                </a:ext>
              </a:extLst>
            </p:cNvPr>
            <p:cNvSpPr/>
            <p:nvPr/>
          </p:nvSpPr>
          <p:spPr>
            <a:xfrm>
              <a:off x="5799826" y="4989308"/>
              <a:ext cx="5890604" cy="1869312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9" name="CuadroTexto 58">
            <a:extLst>
              <a:ext uri="{FF2B5EF4-FFF2-40B4-BE49-F238E27FC236}">
                <a16:creationId xmlns:a16="http://schemas.microsoft.com/office/drawing/2014/main" id="{BB0CC851-91CD-2249-8EA0-28762DCF69ED}"/>
              </a:ext>
            </a:extLst>
          </p:cNvPr>
          <p:cNvSpPr txBox="1"/>
          <p:nvPr/>
        </p:nvSpPr>
        <p:spPr>
          <a:xfrm rot="16200000">
            <a:off x="10624536" y="5299816"/>
            <a:ext cx="2839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 err="1">
                <a:solidFill>
                  <a:schemeClr val="bg1">
                    <a:lumMod val="75000"/>
                  </a:schemeClr>
                </a:solidFill>
              </a:rPr>
              <a:t>By</a:t>
            </a:r>
            <a:r>
              <a:rPr lang="es-ES" sz="12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s-ES" sz="1200" i="1" dirty="0" err="1">
                <a:solidFill>
                  <a:schemeClr val="bg1">
                    <a:lumMod val="75000"/>
                  </a:schemeClr>
                </a:solidFill>
              </a:rPr>
              <a:t>garciareal.com</a:t>
            </a:r>
            <a:endParaRPr lang="es-ES" sz="12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B833714-B583-433E-A413-E0165E545650}"/>
              </a:ext>
            </a:extLst>
          </p:cNvPr>
          <p:cNvSpPr txBox="1"/>
          <p:nvPr/>
        </p:nvSpPr>
        <p:spPr>
          <a:xfrm>
            <a:off x="100475" y="1086744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5ADD5DB0-5488-4ABF-954F-93A632DE702C}"/>
              </a:ext>
            </a:extLst>
          </p:cNvPr>
          <p:cNvSpPr txBox="1"/>
          <p:nvPr/>
        </p:nvSpPr>
        <p:spPr>
          <a:xfrm>
            <a:off x="2475542" y="1015325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C5AA70EC-5D44-4CDA-984B-AB922D6DF88E}"/>
              </a:ext>
            </a:extLst>
          </p:cNvPr>
          <p:cNvSpPr txBox="1"/>
          <p:nvPr/>
        </p:nvSpPr>
        <p:spPr>
          <a:xfrm>
            <a:off x="4669440" y="1167725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D0A03BB0-B426-42A4-97C7-8638A8AF2759}"/>
              </a:ext>
            </a:extLst>
          </p:cNvPr>
          <p:cNvSpPr txBox="1"/>
          <p:nvPr/>
        </p:nvSpPr>
        <p:spPr>
          <a:xfrm>
            <a:off x="7127671" y="1165961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0EC8D4CA-293A-44F5-B755-E71D1BE1BA06}"/>
              </a:ext>
            </a:extLst>
          </p:cNvPr>
          <p:cNvSpPr txBox="1"/>
          <p:nvPr/>
        </p:nvSpPr>
        <p:spPr>
          <a:xfrm>
            <a:off x="88109" y="5805770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85D856B6-FADD-4650-9378-165A81BCDE41}"/>
              </a:ext>
            </a:extLst>
          </p:cNvPr>
          <p:cNvSpPr txBox="1"/>
          <p:nvPr/>
        </p:nvSpPr>
        <p:spPr>
          <a:xfrm>
            <a:off x="7051474" y="3638623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018213B-4512-466E-BEFA-39178C67205C}"/>
              </a:ext>
            </a:extLst>
          </p:cNvPr>
          <p:cNvSpPr txBox="1"/>
          <p:nvPr/>
        </p:nvSpPr>
        <p:spPr>
          <a:xfrm>
            <a:off x="9415013" y="826252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48B6BB71-AC1A-4EFD-A9FC-442591CF1571}"/>
              </a:ext>
            </a:extLst>
          </p:cNvPr>
          <p:cNvSpPr txBox="1"/>
          <p:nvPr/>
        </p:nvSpPr>
        <p:spPr>
          <a:xfrm>
            <a:off x="5869949" y="5926092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B664BDCF-5523-445E-9380-7F56D447EA4E}"/>
              </a:ext>
            </a:extLst>
          </p:cNvPr>
          <p:cNvSpPr txBox="1"/>
          <p:nvPr/>
        </p:nvSpPr>
        <p:spPr>
          <a:xfrm>
            <a:off x="2369854" y="3214445"/>
            <a:ext cx="2075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XXXX</a:t>
            </a:r>
          </a:p>
        </p:txBody>
      </p:sp>
    </p:spTree>
    <p:extLst>
      <p:ext uri="{BB962C8B-B14F-4D97-AF65-F5344CB8AC3E}">
        <p14:creationId xmlns:p14="http://schemas.microsoft.com/office/powerpoint/2010/main" val="2484067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343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ISRAEL GARCIA REAL</dc:creator>
  <cp:lastModifiedBy>Sandra Diaz</cp:lastModifiedBy>
  <cp:revision>7</cp:revision>
  <dcterms:created xsi:type="dcterms:W3CDTF">2020-10-10T16:26:43Z</dcterms:created>
  <dcterms:modified xsi:type="dcterms:W3CDTF">2021-11-11T20:00:09Z</dcterms:modified>
</cp:coreProperties>
</file>